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57" r:id="rId5"/>
    <p:sldId id="261" r:id="rId6"/>
    <p:sldId id="262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6976" autoAdjust="0"/>
    <p:restoredTop sz="94660"/>
  </p:normalViewPr>
  <p:slideViewPr>
    <p:cSldViewPr snapToGrid="0">
      <p:cViewPr varScale="1">
        <p:scale>
          <a:sx n="91" d="100"/>
          <a:sy n="91" d="100"/>
        </p:scale>
        <p:origin x="96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4852-4308-4D94-AC96-94016557FC8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60F2-A6B9-47EF-A13C-4D33DC676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2795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4852-4308-4D94-AC96-94016557FC8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60F2-A6B9-47EF-A13C-4D33DC676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22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4852-4308-4D94-AC96-94016557FC8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60F2-A6B9-47EF-A13C-4D33DC676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270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4852-4308-4D94-AC96-94016557FC8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60F2-A6B9-47EF-A13C-4D33DC676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0874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4852-4308-4D94-AC96-94016557FC8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60F2-A6B9-47EF-A13C-4D33DC676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152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4852-4308-4D94-AC96-94016557FC8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60F2-A6B9-47EF-A13C-4D33DC676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532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4852-4308-4D94-AC96-94016557FC8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60F2-A6B9-47EF-A13C-4D33DC676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1577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4852-4308-4D94-AC96-94016557FC8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60F2-A6B9-47EF-A13C-4D33DC676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9476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4852-4308-4D94-AC96-94016557FC8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60F2-A6B9-47EF-A13C-4D33DC676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2543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4852-4308-4D94-AC96-94016557FC8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60F2-A6B9-47EF-A13C-4D33DC676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44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14852-4308-4D94-AC96-94016557FC8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2660F2-A6B9-47EF-A13C-4D33DC676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172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814852-4308-4D94-AC96-94016557FC8B}" type="datetimeFigureOut">
              <a:rPr lang="en-US" smtClean="0"/>
              <a:t>4/13/2020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2660F2-A6B9-47EF-A13C-4D33DC6767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051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5234" y="138244"/>
            <a:ext cx="8660524" cy="6542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73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11" y="0"/>
            <a:ext cx="5467566" cy="68669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72"/>
          <a:stretch/>
        </p:blipFill>
        <p:spPr>
          <a:xfrm>
            <a:off x="5494822" y="1860325"/>
            <a:ext cx="6655138" cy="418830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493588" y="620107"/>
            <a:ext cx="66773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Max Born realized the physical significance of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wave functions (</a:t>
            </a:r>
            <a:r>
              <a:rPr lang="el-GR" sz="2400" dirty="0" smtClean="0">
                <a:solidFill>
                  <a:schemeClr val="bg1"/>
                </a:solidFill>
              </a:rPr>
              <a:t>ψ</a:t>
            </a:r>
            <a:r>
              <a:rPr lang="en-US" sz="2400" dirty="0" smtClean="0">
                <a:solidFill>
                  <a:schemeClr val="bg1"/>
                </a:solidFill>
              </a:rPr>
              <a:t>) and probability densities (|</a:t>
            </a:r>
            <a:r>
              <a:rPr lang="el-GR" sz="2400" dirty="0" smtClean="0">
                <a:solidFill>
                  <a:schemeClr val="bg1"/>
                </a:solidFill>
              </a:rPr>
              <a:t>ψ</a:t>
            </a:r>
            <a:r>
              <a:rPr lang="en-US" sz="2400" dirty="0" smtClean="0">
                <a:solidFill>
                  <a:schemeClr val="bg1"/>
                </a:solidFill>
              </a:rPr>
              <a:t>|</a:t>
            </a:r>
            <a:r>
              <a:rPr lang="en-US" sz="2400" baseline="30000" dirty="0" smtClean="0">
                <a:solidFill>
                  <a:schemeClr val="bg1"/>
                </a:solidFill>
              </a:rPr>
              <a:t>2</a:t>
            </a:r>
            <a:r>
              <a:rPr lang="en-US" sz="2400" dirty="0" smtClean="0">
                <a:solidFill>
                  <a:schemeClr val="bg1"/>
                </a:solidFill>
              </a:rPr>
              <a:t>) for matter waves.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80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1"/>
          <a:stretch/>
        </p:blipFill>
        <p:spPr>
          <a:xfrm>
            <a:off x="4" y="0"/>
            <a:ext cx="4977284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3297" y="0"/>
            <a:ext cx="5258584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345144" y="525516"/>
            <a:ext cx="163121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Schrödinger’s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equation and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other equations for 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Chapter 40 (QM) are on page 3 of the </a:t>
            </a:r>
            <a:r>
              <a:rPr lang="en-US" dirty="0" err="1" smtClean="0">
                <a:solidFill>
                  <a:schemeClr val="bg1"/>
                </a:solidFill>
              </a:rPr>
              <a:t>Phys</a:t>
            </a:r>
            <a:r>
              <a:rPr lang="en-US" dirty="0" smtClean="0">
                <a:solidFill>
                  <a:schemeClr val="bg1"/>
                </a:solidFill>
              </a:rPr>
              <a:t> 4C Formula List</a:t>
            </a:r>
          </a:p>
        </p:txBody>
      </p:sp>
    </p:spTree>
    <p:extLst>
      <p:ext uri="{BB962C8B-B14F-4D97-AF65-F5344CB8AC3E}">
        <p14:creationId xmlns:p14="http://schemas.microsoft.com/office/powerpoint/2010/main" val="153407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64" t="13333" r="14469" b="9578"/>
          <a:stretch/>
        </p:blipFill>
        <p:spPr>
          <a:xfrm>
            <a:off x="5801699" y="25622"/>
            <a:ext cx="4666594" cy="68037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29104" y="683167"/>
            <a:ext cx="4126130" cy="535531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Heisenberg’s Uncertainty Principle 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hows that quantum particles 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(such as electrons in atoms) 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aren’t mathematical points. </a:t>
            </a: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They are spread out in space, 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because of their wave properties.</a:t>
            </a: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therefore can’t point a finger 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claim that an electron  is there.</a:t>
            </a: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best one can do is calculate 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probability density |</a:t>
            </a:r>
            <a:r>
              <a:rPr lang="el-G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(x)|</a:t>
            </a:r>
            <a:r>
              <a:rPr lang="en-US" baseline="30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where they probably are.</a:t>
            </a: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are plots of probability densities 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the electron in a hydrogen atom.,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several different energies and values of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ngular momentum of the electron.</a:t>
            </a:r>
          </a:p>
        </p:txBody>
      </p:sp>
    </p:spTree>
    <p:extLst>
      <p:ext uri="{BB962C8B-B14F-4D97-AF65-F5344CB8AC3E}">
        <p14:creationId xmlns:p14="http://schemas.microsoft.com/office/powerpoint/2010/main" val="175144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51" t="11188" r="16830" b="12490"/>
          <a:stretch/>
        </p:blipFill>
        <p:spPr>
          <a:xfrm>
            <a:off x="6895652" y="0"/>
            <a:ext cx="5285832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62756" y="842385"/>
            <a:ext cx="644368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Schrödinger’s equation tells where the matter waves are.</a:t>
            </a: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other words, it gives the wave function </a:t>
            </a:r>
            <a:r>
              <a:rPr lang="el-G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function of x (position), </a:t>
            </a:r>
          </a:p>
          <a:p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(the potential energy of any force affecting the particle’s motion), </a:t>
            </a: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E (the total energy of the particle).</a:t>
            </a: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electron in an atom is affected by Coulomb force because it is charged, and so are the protons in the atom’s nucleus.</a:t>
            </a:r>
          </a:p>
          <a:p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wave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functions </a:t>
            </a:r>
            <a:r>
              <a:rPr lang="el-GR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particles in many potentials have been worked out, and are plotted here. </a:t>
            </a:r>
          </a:p>
        </p:txBody>
      </p:sp>
    </p:spTree>
    <p:extLst>
      <p:ext uri="{BB962C8B-B14F-4D97-AF65-F5344CB8AC3E}">
        <p14:creationId xmlns:p14="http://schemas.microsoft.com/office/powerpoint/2010/main" val="2476864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6364" y="0"/>
            <a:ext cx="7543800" cy="685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544" b="12958"/>
          <a:stretch/>
        </p:blipFill>
        <p:spPr>
          <a:xfrm>
            <a:off x="197742" y="1912885"/>
            <a:ext cx="4386072" cy="193390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7742" y="1072057"/>
            <a:ext cx="438607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Real atoms therefore don’t look like this: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510" y="4493161"/>
            <a:ext cx="46048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Real atoms look like those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shown at right,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because of their wave properties.</a:t>
            </a:r>
          </a:p>
        </p:txBody>
      </p:sp>
    </p:spTree>
    <p:extLst>
      <p:ext uri="{BB962C8B-B14F-4D97-AF65-F5344CB8AC3E}">
        <p14:creationId xmlns:p14="http://schemas.microsoft.com/office/powerpoint/2010/main" val="2608428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2371" y="2073475"/>
            <a:ext cx="3623423" cy="468467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20721" y="134820"/>
            <a:ext cx="6695090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example of how to use Schrödinger’s equation:</a:t>
            </a:r>
          </a:p>
          <a:p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 in a box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one-dimensional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case),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called the infinite square well. </a:t>
            </a:r>
          </a:p>
          <a:p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Remember: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Schrödinger’s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equation gives the wave function </a:t>
            </a:r>
            <a:r>
              <a:rPr lang="el-GR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ψ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 a function of x (position),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(potential energy), and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(total energy).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183826" y="134820"/>
            <a:ext cx="493460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alues of 0 or 1 in computer memories (“qubits”) work exactly like this.</a:t>
            </a:r>
          </a:p>
          <a:p>
            <a:endParaRPr lang="en-US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do quantum dots in efficient solar panels,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lectrons in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crystals and metals, 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neutrons in nuclei,</a:t>
            </a: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nd electrons in atoms (approximately).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022"/>
          <a:stretch/>
        </p:blipFill>
        <p:spPr>
          <a:xfrm>
            <a:off x="157655" y="2102626"/>
            <a:ext cx="8135007" cy="4613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588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349</Words>
  <Application>Microsoft Office PowerPoint</Application>
  <PresentationFormat>Widescreen</PresentationFormat>
  <Paragraphs>58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Frederick Ringwald</dc:creator>
  <cp:lastModifiedBy>Frederick Ringwald</cp:lastModifiedBy>
  <cp:revision>22</cp:revision>
  <dcterms:created xsi:type="dcterms:W3CDTF">2020-03-29T06:47:06Z</dcterms:created>
  <dcterms:modified xsi:type="dcterms:W3CDTF">2020-04-13T10:48:32Z</dcterms:modified>
</cp:coreProperties>
</file>