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63" r:id="rId2"/>
    <p:sldId id="314" r:id="rId3"/>
    <p:sldId id="298" r:id="rId4"/>
    <p:sldId id="299" r:id="rId5"/>
    <p:sldId id="302" r:id="rId6"/>
    <p:sldId id="267" r:id="rId7"/>
    <p:sldId id="268" r:id="rId8"/>
    <p:sldId id="270" r:id="rId9"/>
    <p:sldId id="306" r:id="rId10"/>
    <p:sldId id="304" r:id="rId11"/>
    <p:sldId id="287" r:id="rId12"/>
    <p:sldId id="305" r:id="rId13"/>
    <p:sldId id="293" r:id="rId14"/>
    <p:sldId id="265" r:id="rId15"/>
    <p:sldId id="289" r:id="rId16"/>
    <p:sldId id="291" r:id="rId17"/>
    <p:sldId id="273" r:id="rId18"/>
    <p:sldId id="313" r:id="rId19"/>
    <p:sldId id="309" r:id="rId20"/>
    <p:sldId id="311" r:id="rId21"/>
    <p:sldId id="307" r:id="rId22"/>
    <p:sldId id="310" r:id="rId23"/>
    <p:sldId id="312" r:id="rId24"/>
    <p:sldId id="30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47F1D07-9EBA-42F0-AEB6-86545C810C51}">
          <p14:sldIdLst>
            <p14:sldId id="263"/>
            <p14:sldId id="314"/>
            <p14:sldId id="298"/>
            <p14:sldId id="299"/>
            <p14:sldId id="302"/>
            <p14:sldId id="267"/>
            <p14:sldId id="268"/>
            <p14:sldId id="270"/>
            <p14:sldId id="306"/>
            <p14:sldId id="304"/>
            <p14:sldId id="287"/>
            <p14:sldId id="305"/>
            <p14:sldId id="293"/>
            <p14:sldId id="265"/>
            <p14:sldId id="289"/>
            <p14:sldId id="291"/>
            <p14:sldId id="273"/>
            <p14:sldId id="313"/>
            <p14:sldId id="309"/>
            <p14:sldId id="311"/>
            <p14:sldId id="307"/>
            <p14:sldId id="310"/>
            <p14:sldId id="312"/>
            <p14:sldId id="30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30D303"/>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00" autoAdjust="0"/>
    <p:restoredTop sz="91312" autoAdjust="0"/>
  </p:normalViewPr>
  <p:slideViewPr>
    <p:cSldViewPr showGuides="1">
      <p:cViewPr varScale="1">
        <p:scale>
          <a:sx n="101" d="100"/>
          <a:sy n="101" d="100"/>
        </p:scale>
        <p:origin x="-42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2228B3-0EFB-4253-8A19-F9891B9D7F2A}" type="datetimeFigureOut">
              <a:rPr lang="en-US" smtClean="0"/>
              <a:pPr/>
              <a:t>12/8/2014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735784-1BD4-4AE4-9F11-165F8F408148}" type="slidenum">
              <a:rPr lang="en-US" smtClean="0"/>
              <a:pPr/>
              <a:t>‹#›</a:t>
            </a:fld>
            <a:endParaRPr lang="en-US" dirty="0"/>
          </a:p>
        </p:txBody>
      </p:sp>
    </p:spTree>
    <p:extLst>
      <p:ext uri="{BB962C8B-B14F-4D97-AF65-F5344CB8AC3E}">
        <p14:creationId xmlns:p14="http://schemas.microsoft.com/office/powerpoint/2010/main" val="1170364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Reasons </a:t>
            </a:r>
            <a:endParaRPr lang="en-US" dirty="0"/>
          </a:p>
        </p:txBody>
      </p:sp>
      <p:sp>
        <p:nvSpPr>
          <p:cNvPr id="4" name="Slide Number Placeholder 3"/>
          <p:cNvSpPr>
            <a:spLocks noGrp="1"/>
          </p:cNvSpPr>
          <p:nvPr>
            <p:ph type="sldNum" sz="quarter" idx="10"/>
          </p:nvPr>
        </p:nvSpPr>
        <p:spPr/>
        <p:txBody>
          <a:bodyPr/>
          <a:lstStyle/>
          <a:p>
            <a:fld id="{C1735784-1BD4-4AE4-9F11-165F8F408148}" type="slidenum">
              <a:rPr lang="en-US" smtClean="0"/>
              <a:pPr/>
              <a:t>11</a:t>
            </a:fld>
            <a:endParaRPr lang="en-US"/>
          </a:p>
        </p:txBody>
      </p:sp>
    </p:spTree>
    <p:extLst>
      <p:ext uri="{BB962C8B-B14F-4D97-AF65-F5344CB8AC3E}">
        <p14:creationId xmlns:p14="http://schemas.microsoft.com/office/powerpoint/2010/main" val="1697784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a:t>
            </a:r>
            <a:r>
              <a:rPr lang="en-US" baseline="0" dirty="0" smtClean="0"/>
              <a:t> selected is similar then the non-selected then there is plenty of spawning habitat</a:t>
            </a:r>
          </a:p>
          <a:p>
            <a:r>
              <a:rPr lang="en-US" dirty="0" smtClean="0"/>
              <a:t>If the</a:t>
            </a:r>
            <a:r>
              <a:rPr lang="en-US" baseline="0" dirty="0" smtClean="0"/>
              <a:t> selected is dis-similar then non-selected it means there is not enough spawning habitat in the area</a:t>
            </a:r>
            <a:endParaRPr lang="en-US" dirty="0"/>
          </a:p>
        </p:txBody>
      </p:sp>
      <p:sp>
        <p:nvSpPr>
          <p:cNvPr id="4" name="Slide Number Placeholder 3"/>
          <p:cNvSpPr>
            <a:spLocks noGrp="1"/>
          </p:cNvSpPr>
          <p:nvPr>
            <p:ph type="sldNum" sz="quarter" idx="10"/>
          </p:nvPr>
        </p:nvSpPr>
        <p:spPr/>
        <p:txBody>
          <a:bodyPr/>
          <a:lstStyle/>
          <a:p>
            <a:fld id="{C1735784-1BD4-4AE4-9F11-165F8F408148}" type="slidenum">
              <a:rPr lang="en-US" smtClean="0"/>
              <a:pPr/>
              <a:t>17</a:t>
            </a:fld>
            <a:endParaRPr lang="en-US"/>
          </a:p>
        </p:txBody>
      </p:sp>
    </p:spTree>
    <p:extLst>
      <p:ext uri="{BB962C8B-B14F-4D97-AF65-F5344CB8AC3E}">
        <p14:creationId xmlns:p14="http://schemas.microsoft.com/office/powerpoint/2010/main" val="3671685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Generality: </a:t>
            </a:r>
            <a:endParaRPr lang="en-US" dirty="0" smtClean="0"/>
          </a:p>
          <a:p>
            <a:pPr lvl="1"/>
            <a:r>
              <a:rPr lang="en-US" dirty="0" smtClean="0"/>
              <a:t>With respect to generality my project is not very applicable to other rivers. The reason for this is that the Chinook </a:t>
            </a:r>
            <a:r>
              <a:rPr lang="en-US" dirty="0" err="1" smtClean="0"/>
              <a:t>slamon</a:t>
            </a:r>
            <a:r>
              <a:rPr lang="en-US" dirty="0" smtClean="0"/>
              <a:t> being studied in the San Joaquin River are so different than any other river. All these adults are lost, transported, and lacking any homing instinct once they are placed in to reach 1A of the San Joaquin River. </a:t>
            </a:r>
          </a:p>
          <a:p>
            <a:endParaRPr lang="en-US" dirty="0" smtClean="0"/>
          </a:p>
          <a:p>
            <a:r>
              <a:rPr lang="en-US" b="1" dirty="0" smtClean="0"/>
              <a:t>Mechanism: </a:t>
            </a:r>
            <a:r>
              <a:rPr lang="en-US" dirty="0" smtClean="0"/>
              <a:t>a level of reductionism that provides a causal explanation of the fundamental relationships among a set of variables</a:t>
            </a:r>
          </a:p>
          <a:p>
            <a:r>
              <a:rPr lang="en-US" b="1" dirty="0" smtClean="0"/>
              <a:t>mechanism</a:t>
            </a:r>
            <a:r>
              <a:rPr lang="en-US" dirty="0" smtClean="0"/>
              <a:t>, </a:t>
            </a:r>
            <a:r>
              <a:rPr lang="en-US" b="1" dirty="0" smtClean="0"/>
              <a:t>scale</a:t>
            </a:r>
            <a:r>
              <a:rPr lang="en-US" dirty="0" smtClean="0"/>
              <a:t>, </a:t>
            </a:r>
            <a:r>
              <a:rPr lang="en-US" b="1" dirty="0" smtClean="0"/>
              <a:t>generality</a:t>
            </a:r>
          </a:p>
          <a:p>
            <a:r>
              <a:rPr lang="en-US" b="1" dirty="0" smtClean="0"/>
              <a:t>Scale</a:t>
            </a:r>
          </a:p>
          <a:p>
            <a:r>
              <a:rPr lang="en-US" b="1" dirty="0" smtClean="0"/>
              <a:t>FROM HW 4 STEVE</a:t>
            </a:r>
            <a:endParaRPr lang="en-US" dirty="0" smtClean="0"/>
          </a:p>
          <a:p>
            <a:r>
              <a:rPr lang="en-US" dirty="0" smtClean="0"/>
              <a:t>Overall my experiment is very realistic or ‘realism’ because it will be based on observations seen in the San Joaquin River under the ‘most’ naturally possible conditions (I say ‘most’ because this is the San Joaquin River).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1735784-1BD4-4AE4-9F11-165F8F408148}"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EAB0777-4C60-462E-A92C-CDAFD498799C}" type="datetimeFigureOut">
              <a:rPr lang="en-US" smtClean="0"/>
              <a:pPr/>
              <a:t>12/8/2014</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59DE6EB8-52AB-45EA-A660-3E1EBFA72987}"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pPr/>
              <a:t>12/8/2014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DE6EB8-52AB-45EA-A660-3E1EBFA7298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pPr/>
              <a:t>12/8/2014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DE6EB8-52AB-45EA-A660-3E1EBFA7298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pPr/>
              <a:t>12/8/2014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DE6EB8-52AB-45EA-A660-3E1EBFA7298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AB0777-4C60-462E-A92C-CDAFD498799C}" type="datetimeFigureOut">
              <a:rPr lang="en-US" smtClean="0"/>
              <a:pPr/>
              <a:t>12/8/2014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DE6EB8-52AB-45EA-A660-3E1EBFA72987}"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pPr/>
              <a:t>12/8/2014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DE6EB8-52AB-45EA-A660-3E1EBFA7298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EAB0777-4C60-462E-A92C-CDAFD498799C}" type="datetimeFigureOut">
              <a:rPr lang="en-US" smtClean="0"/>
              <a:pPr/>
              <a:t>12/8/2014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9DE6EB8-52AB-45EA-A660-3E1EBFA7298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AB0777-4C60-462E-A92C-CDAFD498799C}" type="datetimeFigureOut">
              <a:rPr lang="en-US" smtClean="0"/>
              <a:pPr/>
              <a:t>12/8/2014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9DE6EB8-52AB-45EA-A660-3E1EBFA7298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pPr/>
              <a:t>12/8/2014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9DE6EB8-52AB-45EA-A660-3E1EBFA7298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pPr/>
              <a:t>12/8/2014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DE6EB8-52AB-45EA-A660-3E1EBFA7298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pPr/>
              <a:t>12/8/2014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59DE6EB8-52AB-45EA-A660-3E1EBFA72987}"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AB0777-4C60-462E-A92C-CDAFD498799C}" type="datetimeFigureOut">
              <a:rPr lang="en-US" smtClean="0"/>
              <a:pPr/>
              <a:t>12/8/2014</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pPr algn="ctr"/>
            <a:r>
              <a:rPr lang="en-US" sz="3600" dirty="0" err="1" smtClean="0">
                <a:effectLst/>
              </a:rPr>
              <a:t>Redd</a:t>
            </a:r>
            <a:r>
              <a:rPr lang="en-US" sz="3600" dirty="0" smtClean="0">
                <a:effectLst/>
              </a:rPr>
              <a:t> Site Selection of the Reintroduced Population of Chinook Salmon (</a:t>
            </a:r>
            <a:r>
              <a:rPr lang="en-US" sz="3600" i="1" dirty="0" err="1" smtClean="0">
                <a:effectLst/>
              </a:rPr>
              <a:t>Oncorhynchus</a:t>
            </a:r>
            <a:r>
              <a:rPr lang="en-US" sz="3600" i="1" dirty="0" smtClean="0">
                <a:effectLst/>
              </a:rPr>
              <a:t> </a:t>
            </a:r>
            <a:r>
              <a:rPr lang="en-US" sz="3600" i="1" dirty="0" err="1" smtClean="0">
                <a:effectLst/>
              </a:rPr>
              <a:t>Tshawytscha</a:t>
            </a:r>
            <a:r>
              <a:rPr lang="en-US" sz="3600" i="1" dirty="0" smtClean="0">
                <a:effectLst/>
              </a:rPr>
              <a:t>)</a:t>
            </a:r>
            <a:r>
              <a:rPr lang="en-US" sz="3600" dirty="0" smtClean="0">
                <a:effectLst/>
              </a:rPr>
              <a:t> on the </a:t>
            </a:r>
            <a:br>
              <a:rPr lang="en-US" sz="3600" dirty="0" smtClean="0">
                <a:effectLst/>
              </a:rPr>
            </a:br>
            <a:r>
              <a:rPr lang="en-US" sz="3600" dirty="0" smtClean="0">
                <a:effectLst/>
              </a:rPr>
              <a:t>San Joaquin River, California</a:t>
            </a:r>
            <a:endParaRPr lang="en-US" sz="3600" dirty="0"/>
          </a:p>
        </p:txBody>
      </p:sp>
      <p:sp>
        <p:nvSpPr>
          <p:cNvPr id="5" name="Subtitle 4"/>
          <p:cNvSpPr>
            <a:spLocks noGrp="1"/>
          </p:cNvSpPr>
          <p:nvPr>
            <p:ph type="subTitle" idx="1"/>
          </p:nvPr>
        </p:nvSpPr>
        <p:spPr/>
        <p:txBody>
          <a:bodyPr/>
          <a:lstStyle/>
          <a:p>
            <a:r>
              <a:rPr lang="en-US" dirty="0" smtClean="0"/>
              <a:t>James Pearson</a:t>
            </a:r>
            <a:endParaRPr lang="en-US" dirty="0"/>
          </a:p>
        </p:txBody>
      </p:sp>
    </p:spTree>
    <p:extLst>
      <p:ext uri="{BB962C8B-B14F-4D97-AF65-F5344CB8AC3E}">
        <p14:creationId xmlns:p14="http://schemas.microsoft.com/office/powerpoint/2010/main" val="4210401638"/>
      </p:ext>
    </p:extLst>
  </p:cSld>
  <p:clrMapOvr>
    <a:masterClrMapping/>
  </p:clrMapOvr>
  <p:transition advTm="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658482"/>
            <a:ext cx="9601200" cy="4904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a:off x="7010400" y="1143000"/>
            <a:ext cx="76200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838200" y="2895600"/>
            <a:ext cx="381000" cy="63827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13108" y="2526268"/>
            <a:ext cx="1291892" cy="369332"/>
          </a:xfrm>
          <a:prstGeom prst="rect">
            <a:avLst/>
          </a:prstGeom>
          <a:solidFill>
            <a:schemeClr val="bg1">
              <a:lumMod val="85000"/>
              <a:alpha val="60000"/>
            </a:schemeClr>
          </a:solidFill>
        </p:spPr>
        <p:txBody>
          <a:bodyPr wrap="none" rtlCol="0">
            <a:spAutoFit/>
          </a:bodyPr>
          <a:lstStyle/>
          <a:p>
            <a:r>
              <a:rPr lang="en-US" b="1" dirty="0" smtClean="0">
                <a:solidFill>
                  <a:prstClr val="black"/>
                </a:solidFill>
                <a:latin typeface="Calibri"/>
              </a:rPr>
              <a:t>Highway 99</a:t>
            </a:r>
            <a:endParaRPr lang="en-US" b="1" dirty="0">
              <a:solidFill>
                <a:prstClr val="black"/>
              </a:solidFill>
              <a:latin typeface="Calibri"/>
            </a:endParaRPr>
          </a:p>
        </p:txBody>
      </p:sp>
      <p:sp>
        <p:nvSpPr>
          <p:cNvPr id="9" name="TextBox 8"/>
          <p:cNvSpPr txBox="1"/>
          <p:nvPr/>
        </p:nvSpPr>
        <p:spPr>
          <a:xfrm>
            <a:off x="6211267" y="727670"/>
            <a:ext cx="1561133" cy="369332"/>
          </a:xfrm>
          <a:prstGeom prst="rect">
            <a:avLst/>
          </a:prstGeom>
          <a:solidFill>
            <a:schemeClr val="bg1">
              <a:lumMod val="85000"/>
              <a:alpha val="60000"/>
            </a:schemeClr>
          </a:solidFill>
        </p:spPr>
        <p:txBody>
          <a:bodyPr wrap="none" rtlCol="0">
            <a:spAutoFit/>
          </a:bodyPr>
          <a:lstStyle/>
          <a:p>
            <a:r>
              <a:rPr lang="en-US" b="1" dirty="0" smtClean="0">
                <a:solidFill>
                  <a:prstClr val="black"/>
                </a:solidFill>
                <a:latin typeface="Calibri"/>
              </a:rPr>
              <a:t>Lake Millerton</a:t>
            </a:r>
            <a:endParaRPr lang="en-US" b="1" dirty="0">
              <a:solidFill>
                <a:prstClr val="black"/>
              </a:solidFill>
              <a:latin typeface="Calibri"/>
            </a:endParaRPr>
          </a:p>
        </p:txBody>
      </p:sp>
      <p:cxnSp>
        <p:nvCxnSpPr>
          <p:cNvPr id="5" name="Straight Connector 4"/>
          <p:cNvCxnSpPr/>
          <p:nvPr/>
        </p:nvCxnSpPr>
        <p:spPr>
          <a:xfrm flipH="1">
            <a:off x="5181600" y="2526268"/>
            <a:ext cx="304800" cy="1740932"/>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840454" y="2057400"/>
            <a:ext cx="1291892" cy="369332"/>
          </a:xfrm>
          <a:prstGeom prst="rect">
            <a:avLst/>
          </a:prstGeom>
          <a:solidFill>
            <a:schemeClr val="bg1">
              <a:lumMod val="85000"/>
              <a:alpha val="60000"/>
            </a:schemeClr>
          </a:solidFill>
        </p:spPr>
        <p:txBody>
          <a:bodyPr wrap="none" rtlCol="0">
            <a:spAutoFit/>
          </a:bodyPr>
          <a:lstStyle/>
          <a:p>
            <a:r>
              <a:rPr lang="en-US" b="1" dirty="0" smtClean="0">
                <a:solidFill>
                  <a:prstClr val="black"/>
                </a:solidFill>
                <a:latin typeface="Calibri"/>
              </a:rPr>
              <a:t>Highway 41</a:t>
            </a:r>
            <a:endParaRPr lang="en-US" b="1" dirty="0">
              <a:solidFill>
                <a:prstClr val="black"/>
              </a:solidFill>
              <a:latin typeface="Calibri"/>
            </a:endParaRPr>
          </a:p>
        </p:txBody>
      </p:sp>
      <p:sp>
        <p:nvSpPr>
          <p:cNvPr id="12" name="TextBox 11"/>
          <p:cNvSpPr txBox="1"/>
          <p:nvPr/>
        </p:nvSpPr>
        <p:spPr>
          <a:xfrm>
            <a:off x="2819400" y="4082534"/>
            <a:ext cx="1249060" cy="369332"/>
          </a:xfrm>
          <a:prstGeom prst="rect">
            <a:avLst/>
          </a:prstGeom>
          <a:solidFill>
            <a:schemeClr val="bg1">
              <a:lumMod val="85000"/>
              <a:alpha val="60000"/>
            </a:schemeClr>
          </a:solidFill>
        </p:spPr>
        <p:txBody>
          <a:bodyPr wrap="none" rtlCol="0">
            <a:spAutoFit/>
          </a:bodyPr>
          <a:lstStyle/>
          <a:p>
            <a:r>
              <a:rPr lang="en-US" b="1" dirty="0">
                <a:latin typeface="+mj-lt"/>
              </a:rPr>
              <a:t>52.0% (38) </a:t>
            </a:r>
            <a:endParaRPr lang="en-US" b="1" dirty="0">
              <a:solidFill>
                <a:prstClr val="black"/>
              </a:solidFill>
              <a:latin typeface="+mj-lt"/>
            </a:endParaRPr>
          </a:p>
        </p:txBody>
      </p:sp>
      <p:sp>
        <p:nvSpPr>
          <p:cNvPr id="13" name="TextBox 12"/>
          <p:cNvSpPr txBox="1"/>
          <p:nvPr/>
        </p:nvSpPr>
        <p:spPr>
          <a:xfrm>
            <a:off x="6629400" y="2844407"/>
            <a:ext cx="1018227" cy="369332"/>
          </a:xfrm>
          <a:prstGeom prst="rect">
            <a:avLst/>
          </a:prstGeom>
          <a:solidFill>
            <a:schemeClr val="bg1">
              <a:lumMod val="85000"/>
              <a:alpha val="60000"/>
            </a:schemeClr>
          </a:solidFill>
        </p:spPr>
        <p:txBody>
          <a:bodyPr wrap="none" rtlCol="0">
            <a:spAutoFit/>
          </a:bodyPr>
          <a:lstStyle/>
          <a:p>
            <a:r>
              <a:rPr lang="en-US" b="1" dirty="0" smtClean="0">
                <a:solidFill>
                  <a:prstClr val="black"/>
                </a:solidFill>
                <a:latin typeface="Calibri"/>
              </a:rPr>
              <a:t>48% (35)</a:t>
            </a:r>
            <a:endParaRPr lang="en-US" b="1" dirty="0">
              <a:solidFill>
                <a:prstClr val="black"/>
              </a:solidFill>
              <a:latin typeface="Calibri"/>
            </a:endParaRPr>
          </a:p>
        </p:txBody>
      </p:sp>
    </p:spTree>
    <p:extLst>
      <p:ext uri="{BB962C8B-B14F-4D97-AF65-F5344CB8AC3E}">
        <p14:creationId xmlns:p14="http://schemas.microsoft.com/office/powerpoint/2010/main" val="223803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305800" cy="1143000"/>
          </a:xfrm>
        </p:spPr>
        <p:txBody>
          <a:bodyPr>
            <a:normAutofit fontScale="90000"/>
          </a:bodyPr>
          <a:lstStyle/>
          <a:p>
            <a:r>
              <a:rPr lang="en-US" dirty="0" smtClean="0"/>
              <a:t>Why do female Chinook salmon select certain areas to create their </a:t>
            </a:r>
            <a:r>
              <a:rPr lang="en-US" dirty="0" err="1" smtClean="0"/>
              <a:t>redds</a:t>
            </a:r>
            <a:r>
              <a:rPr lang="en-US" dirty="0" smtClean="0"/>
              <a:t>? </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581525" y="2209800"/>
            <a:ext cx="4181475" cy="4371975"/>
          </a:xfrm>
          <a:prstGeom prst="rect">
            <a:avLst/>
          </a:prstGeom>
          <a:noFill/>
          <a:ln w="9525">
            <a:noFill/>
            <a:miter lim="800000"/>
            <a:headEnd/>
            <a:tailEnd/>
          </a:ln>
        </p:spPr>
      </p:pic>
      <p:pic>
        <p:nvPicPr>
          <p:cNvPr id="614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2971800"/>
            <a:ext cx="3714750" cy="2428346"/>
          </a:xfrm>
          <a:prstGeom prst="rect">
            <a:avLst/>
          </a:prstGeom>
          <a:noFill/>
          <a:ln w="9525">
            <a:noFill/>
            <a:miter lim="800000"/>
            <a:headEnd/>
            <a:tailEnd/>
          </a:ln>
        </p:spPr>
      </p:pic>
      <p:pic>
        <p:nvPicPr>
          <p:cNvPr id="6147" name="Picture 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819400" y="1981200"/>
            <a:ext cx="3743325" cy="3248025"/>
          </a:xfrm>
          <a:prstGeom prst="rect">
            <a:avLst/>
          </a:prstGeom>
          <a:noFill/>
          <a:ln w="9525">
            <a:noFill/>
            <a:miter lim="800000"/>
            <a:headEnd/>
            <a:tailEnd/>
          </a:ln>
        </p:spPr>
      </p:pic>
      <p:sp>
        <p:nvSpPr>
          <p:cNvPr id="6" name="TextBox 5"/>
          <p:cNvSpPr txBox="1"/>
          <p:nvPr/>
        </p:nvSpPr>
        <p:spPr>
          <a:xfrm>
            <a:off x="0" y="6611779"/>
            <a:ext cx="2491388" cy="246221"/>
          </a:xfrm>
          <a:prstGeom prst="rect">
            <a:avLst/>
          </a:prstGeom>
          <a:noFill/>
        </p:spPr>
        <p:txBody>
          <a:bodyPr wrap="none" rtlCol="0">
            <a:spAutoFit/>
          </a:bodyPr>
          <a:lstStyle/>
          <a:p>
            <a:r>
              <a:rPr lang="en-US" sz="1000" dirty="0" smtClean="0"/>
              <a:t>https://carlsafina.wordpress.com/page/4/</a:t>
            </a:r>
            <a:endParaRPr lang="en-US" sz="1000" dirty="0"/>
          </a:p>
        </p:txBody>
      </p:sp>
      <p:sp>
        <p:nvSpPr>
          <p:cNvPr id="7" name="TextBox 6"/>
          <p:cNvSpPr txBox="1"/>
          <p:nvPr/>
        </p:nvSpPr>
        <p:spPr>
          <a:xfrm>
            <a:off x="0" y="6324600"/>
            <a:ext cx="4612160" cy="246221"/>
          </a:xfrm>
          <a:prstGeom prst="rect">
            <a:avLst/>
          </a:prstGeom>
          <a:noFill/>
        </p:spPr>
        <p:txBody>
          <a:bodyPr wrap="none" rtlCol="0">
            <a:spAutoFit/>
          </a:bodyPr>
          <a:lstStyle/>
          <a:p>
            <a:r>
              <a:rPr lang="en-US" sz="1000" dirty="0" smtClean="0"/>
              <a:t>http://dolcetours.com/LivingLaDolceVita/2011/07/11/gone-fishing/bear-salmon/</a:t>
            </a:r>
            <a:endParaRPr lang="en-US" sz="1000" dirty="0"/>
          </a:p>
        </p:txBody>
      </p:sp>
      <p:pic>
        <p:nvPicPr>
          <p:cNvPr id="6148" name="Picture 4"/>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343400" y="762000"/>
            <a:ext cx="4381500" cy="2800350"/>
          </a:xfrm>
          <a:prstGeom prst="rect">
            <a:avLst/>
          </a:prstGeom>
          <a:noFill/>
          <a:ln w="9525">
            <a:noFill/>
            <a:miter lim="800000"/>
            <a:headEnd/>
            <a:tailEnd/>
          </a:ln>
        </p:spPr>
      </p:pic>
      <p:sp>
        <p:nvSpPr>
          <p:cNvPr id="9" name="TextBox 8"/>
          <p:cNvSpPr txBox="1"/>
          <p:nvPr/>
        </p:nvSpPr>
        <p:spPr>
          <a:xfrm>
            <a:off x="2388625" y="6611779"/>
            <a:ext cx="6755375" cy="246221"/>
          </a:xfrm>
          <a:prstGeom prst="rect">
            <a:avLst/>
          </a:prstGeom>
          <a:noFill/>
        </p:spPr>
        <p:txBody>
          <a:bodyPr wrap="none" rtlCol="0">
            <a:spAutoFit/>
          </a:bodyPr>
          <a:lstStyle/>
          <a:p>
            <a:r>
              <a:rPr lang="en-US" sz="1000" dirty="0" smtClean="0"/>
              <a:t>http://www.dailymail.co.uk/sciencetech/article-1051637/Fearsome-deer-hunters-No-wolves-dine-dainty-fish-dish.html</a:t>
            </a:r>
            <a:endParaRPr lang="en-US" sz="1000" dirty="0"/>
          </a:p>
        </p:txBody>
      </p:sp>
    </p:spTree>
    <p:extLst>
      <p:ext uri="{BB962C8B-B14F-4D97-AF65-F5344CB8AC3E}">
        <p14:creationId xmlns:p14="http://schemas.microsoft.com/office/powerpoint/2010/main" val="24751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 calcmode="lin" valueType="num">
                                      <p:cBhvr additive="base">
                                        <p:cTn id="13" dur="500" fill="hold"/>
                                        <p:tgtEl>
                                          <p:spTgt spid="6146"/>
                                        </p:tgtEl>
                                        <p:attrNameLst>
                                          <p:attrName>ppt_x</p:attrName>
                                        </p:attrNameLst>
                                      </p:cBhvr>
                                      <p:tavLst>
                                        <p:tav tm="0">
                                          <p:val>
                                            <p:strVal val="#ppt_x"/>
                                          </p:val>
                                        </p:tav>
                                        <p:tav tm="100000">
                                          <p:val>
                                            <p:strVal val="#ppt_x"/>
                                          </p:val>
                                        </p:tav>
                                      </p:tavLst>
                                    </p:anim>
                                    <p:anim calcmode="lin" valueType="num">
                                      <p:cBhvr additive="base">
                                        <p:cTn id="14"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7"/>
                                        </p:tgtEl>
                                        <p:attrNameLst>
                                          <p:attrName>style.visibility</p:attrName>
                                        </p:attrNameLst>
                                      </p:cBhvr>
                                      <p:to>
                                        <p:strVal val="visible"/>
                                      </p:to>
                                    </p:set>
                                    <p:anim calcmode="lin" valueType="num">
                                      <p:cBhvr additive="base">
                                        <p:cTn id="19" dur="500" fill="hold"/>
                                        <p:tgtEl>
                                          <p:spTgt spid="6147"/>
                                        </p:tgtEl>
                                        <p:attrNameLst>
                                          <p:attrName>ppt_x</p:attrName>
                                        </p:attrNameLst>
                                      </p:cBhvr>
                                      <p:tavLst>
                                        <p:tav tm="0">
                                          <p:val>
                                            <p:strVal val="#ppt_x"/>
                                          </p:val>
                                        </p:tav>
                                        <p:tav tm="100000">
                                          <p:val>
                                            <p:strVal val="#ppt_x"/>
                                          </p:val>
                                        </p:tav>
                                      </p:tavLst>
                                    </p:anim>
                                    <p:anim calcmode="lin" valueType="num">
                                      <p:cBhvr additive="base">
                                        <p:cTn id="20"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8"/>
                                        </p:tgtEl>
                                        <p:attrNameLst>
                                          <p:attrName>style.visibility</p:attrName>
                                        </p:attrNameLst>
                                      </p:cBhvr>
                                      <p:to>
                                        <p:strVal val="visible"/>
                                      </p:to>
                                    </p:set>
                                    <p:anim calcmode="lin" valueType="num">
                                      <p:cBhvr additive="base">
                                        <p:cTn id="25" dur="500" fill="hold"/>
                                        <p:tgtEl>
                                          <p:spTgt spid="6148"/>
                                        </p:tgtEl>
                                        <p:attrNameLst>
                                          <p:attrName>ppt_x</p:attrName>
                                        </p:attrNameLst>
                                      </p:cBhvr>
                                      <p:tavLst>
                                        <p:tav tm="0">
                                          <p:val>
                                            <p:strVal val="#ppt_x"/>
                                          </p:val>
                                        </p:tav>
                                        <p:tav tm="100000">
                                          <p:val>
                                            <p:strVal val="#ppt_x"/>
                                          </p:val>
                                        </p:tav>
                                      </p:tavLst>
                                    </p:anim>
                                    <p:anim calcmode="lin" valueType="num">
                                      <p:cBhvr additive="base">
                                        <p:cTn id="26"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8305800" cy="1143000"/>
          </a:xfrm>
        </p:spPr>
        <p:txBody>
          <a:bodyPr>
            <a:normAutofit/>
          </a:bodyPr>
          <a:lstStyle/>
          <a:p>
            <a:r>
              <a:rPr lang="en-US" dirty="0" smtClean="0"/>
              <a:t>In the Fall of 2014</a:t>
            </a:r>
            <a:endParaRPr lang="en-US"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619375"/>
            <a:ext cx="3274050"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7200" y="4800600"/>
            <a:ext cx="2694969" cy="246221"/>
          </a:xfrm>
          <a:prstGeom prst="rect">
            <a:avLst/>
          </a:prstGeom>
          <a:noFill/>
        </p:spPr>
        <p:txBody>
          <a:bodyPr wrap="none" rtlCol="0">
            <a:spAutoFit/>
          </a:bodyPr>
          <a:lstStyle/>
          <a:p>
            <a:r>
              <a:rPr lang="en-US" sz="1000" dirty="0" smtClean="0">
                <a:latin typeface="+mj-lt"/>
              </a:rPr>
              <a:t>Photo Courtesy of the Los Angeles Times (2013)</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81400" y="3733800"/>
            <a:ext cx="3429000" cy="2913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a:off x="2438400" y="3276600"/>
            <a:ext cx="2133600" cy="1600200"/>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pic>
        <p:nvPicPr>
          <p:cNvPr id="8" name="Picture 7" descr="James&amp;Chinook.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34878" y="1066800"/>
            <a:ext cx="3180522" cy="2438400"/>
          </a:xfrm>
          <a:prstGeom prst="rect">
            <a:avLst/>
          </a:prstGeom>
        </p:spPr>
      </p:pic>
      <p:sp>
        <p:nvSpPr>
          <p:cNvPr id="10" name="TextBox 9"/>
          <p:cNvSpPr txBox="1"/>
          <p:nvPr/>
        </p:nvSpPr>
        <p:spPr>
          <a:xfrm>
            <a:off x="6019800" y="533400"/>
            <a:ext cx="2711448" cy="584775"/>
          </a:xfrm>
          <a:prstGeom prst="rect">
            <a:avLst/>
          </a:prstGeom>
          <a:noFill/>
        </p:spPr>
        <p:txBody>
          <a:bodyPr wrap="none" rtlCol="0">
            <a:spAutoFit/>
          </a:bodyPr>
          <a:lstStyle/>
          <a:p>
            <a:r>
              <a:rPr lang="en-US" sz="3200" dirty="0" smtClean="0"/>
              <a:t>Trap and Haul</a:t>
            </a:r>
            <a:endParaRPr lang="en-US" sz="3200" dirty="0"/>
          </a:p>
        </p:txBody>
      </p:sp>
      <p:sp>
        <p:nvSpPr>
          <p:cNvPr id="11" name="TextBox 10"/>
          <p:cNvSpPr txBox="1"/>
          <p:nvPr/>
        </p:nvSpPr>
        <p:spPr>
          <a:xfrm>
            <a:off x="152400" y="2057400"/>
            <a:ext cx="3373424" cy="584775"/>
          </a:xfrm>
          <a:prstGeom prst="rect">
            <a:avLst/>
          </a:prstGeom>
          <a:noFill/>
        </p:spPr>
        <p:txBody>
          <a:bodyPr wrap="none" rtlCol="0">
            <a:spAutoFit/>
          </a:bodyPr>
          <a:lstStyle/>
          <a:p>
            <a:r>
              <a:rPr lang="en-US" sz="3200" dirty="0" smtClean="0"/>
              <a:t>Spawning Surveys</a:t>
            </a:r>
            <a:endParaRPr lang="en-US" sz="3200" dirty="0"/>
          </a:p>
        </p:txBody>
      </p:sp>
    </p:spTree>
    <p:extLst>
      <p:ext uri="{BB962C8B-B14F-4D97-AF65-F5344CB8AC3E}">
        <p14:creationId xmlns:p14="http://schemas.microsoft.com/office/powerpoint/2010/main" val="2094867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0" y="1143000"/>
            <a:ext cx="8229600" cy="1143000"/>
          </a:xfrm>
        </p:spPr>
        <p:txBody>
          <a:bodyPr/>
          <a:lstStyle/>
          <a:p>
            <a:pPr algn="r"/>
            <a:r>
              <a:rPr lang="en-US" dirty="0" smtClean="0"/>
              <a:t>Hypothesis</a:t>
            </a:r>
            <a:endParaRPr lang="en-US" dirty="0"/>
          </a:p>
        </p:txBody>
      </p:sp>
      <p:sp>
        <p:nvSpPr>
          <p:cNvPr id="18" name="Content Placeholder 17"/>
          <p:cNvSpPr>
            <a:spLocks noGrp="1"/>
          </p:cNvSpPr>
          <p:nvPr>
            <p:ph sz="half" idx="2"/>
          </p:nvPr>
        </p:nvSpPr>
        <p:spPr>
          <a:xfrm>
            <a:off x="609600" y="2440284"/>
            <a:ext cx="7772400" cy="4434840"/>
          </a:xfrm>
        </p:spPr>
        <p:txBody>
          <a:bodyPr>
            <a:normAutofit/>
          </a:bodyPr>
          <a:lstStyle/>
          <a:p>
            <a:r>
              <a:rPr lang="en-US" dirty="0" smtClean="0"/>
              <a:t>H</a:t>
            </a:r>
            <a:r>
              <a:rPr lang="en-US" baseline="-25000" dirty="0" smtClean="0"/>
              <a:t>0</a:t>
            </a:r>
            <a:r>
              <a:rPr lang="en-US" dirty="0"/>
              <a:t>: </a:t>
            </a:r>
            <a:r>
              <a:rPr lang="en-US" dirty="0" err="1"/>
              <a:t>Redd</a:t>
            </a:r>
            <a:r>
              <a:rPr lang="en-US" dirty="0"/>
              <a:t> site selection by Chinook salmon does not vary with regard to available </a:t>
            </a:r>
            <a:r>
              <a:rPr lang="en-US" dirty="0" smtClean="0"/>
              <a:t>cover</a:t>
            </a:r>
            <a:endParaRPr lang="en-US" dirty="0"/>
          </a:p>
          <a:p>
            <a:r>
              <a:rPr lang="en-US" dirty="0"/>
              <a:t>H</a:t>
            </a:r>
            <a:r>
              <a:rPr lang="en-US" baseline="-25000" dirty="0"/>
              <a:t>1</a:t>
            </a:r>
            <a:r>
              <a:rPr lang="en-US" dirty="0"/>
              <a:t>: </a:t>
            </a:r>
            <a:r>
              <a:rPr lang="en-US" dirty="0" err="1"/>
              <a:t>Redd</a:t>
            </a:r>
            <a:r>
              <a:rPr lang="en-US" dirty="0"/>
              <a:t> site selection by Chinook salmon varies systematically with regard to available cover</a:t>
            </a:r>
          </a:p>
          <a:p>
            <a:endParaRPr lang="en-US" dirty="0" smtClean="0"/>
          </a:p>
        </p:txBody>
      </p:sp>
    </p:spTree>
    <p:extLst>
      <p:ext uri="{BB962C8B-B14F-4D97-AF65-F5344CB8AC3E}">
        <p14:creationId xmlns:p14="http://schemas.microsoft.com/office/powerpoint/2010/main" val="3144032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1828800" y="228600"/>
            <a:ext cx="8229600" cy="1143000"/>
          </a:xfrm>
        </p:spPr>
        <p:txBody>
          <a:bodyPr/>
          <a:lstStyle/>
          <a:p>
            <a:pPr algn="r"/>
            <a:r>
              <a:rPr lang="en-US" dirty="0" smtClean="0"/>
              <a:t>Variables</a:t>
            </a:r>
            <a:endParaRPr lang="en-US" dirty="0"/>
          </a:p>
        </p:txBody>
      </p:sp>
      <p:sp>
        <p:nvSpPr>
          <p:cNvPr id="18" name="Content Placeholder 17"/>
          <p:cNvSpPr>
            <a:spLocks noGrp="1"/>
          </p:cNvSpPr>
          <p:nvPr>
            <p:ph sz="half" idx="2"/>
          </p:nvPr>
        </p:nvSpPr>
        <p:spPr>
          <a:xfrm>
            <a:off x="3886200" y="1371600"/>
            <a:ext cx="5257800" cy="5257800"/>
          </a:xfrm>
        </p:spPr>
        <p:txBody>
          <a:bodyPr>
            <a:normAutofit/>
          </a:bodyPr>
          <a:lstStyle/>
          <a:p>
            <a:r>
              <a:rPr lang="en-US" dirty="0" smtClean="0"/>
              <a:t>Individual </a:t>
            </a:r>
            <a:r>
              <a:rPr lang="en-US" dirty="0" err="1" smtClean="0"/>
              <a:t>Redds</a:t>
            </a:r>
            <a:endParaRPr lang="en-US" dirty="0" smtClean="0"/>
          </a:p>
          <a:p>
            <a:pPr lvl="1"/>
            <a:r>
              <a:rPr lang="en-US" dirty="0" smtClean="0"/>
              <a:t>Depth (cm)</a:t>
            </a:r>
          </a:p>
          <a:p>
            <a:pPr lvl="1"/>
            <a:r>
              <a:rPr lang="en-US" dirty="0" smtClean="0"/>
              <a:t>Distance from Shore (m)</a:t>
            </a:r>
          </a:p>
          <a:p>
            <a:pPr lvl="1"/>
            <a:r>
              <a:rPr lang="en-US" dirty="0" smtClean="0"/>
              <a:t>Distance to pool-Riffle Crest (m)</a:t>
            </a:r>
          </a:p>
          <a:p>
            <a:pPr lvl="1"/>
            <a:r>
              <a:rPr lang="en-US" dirty="0" smtClean="0"/>
              <a:t>Distance to nearest Overhanging Vegetation (m)</a:t>
            </a:r>
          </a:p>
          <a:p>
            <a:pPr lvl="1"/>
            <a:r>
              <a:rPr lang="en-US" dirty="0" smtClean="0"/>
              <a:t>Distance to nearest undercut bank (m)</a:t>
            </a:r>
          </a:p>
          <a:p>
            <a:r>
              <a:rPr lang="en-US" dirty="0" smtClean="0"/>
              <a:t>Activity Area</a:t>
            </a:r>
          </a:p>
          <a:p>
            <a:pPr lvl="1"/>
            <a:r>
              <a:rPr lang="en-US" dirty="0" smtClean="0"/>
              <a:t>Deepest point (cm)</a:t>
            </a:r>
          </a:p>
          <a:p>
            <a:pPr lvl="1"/>
            <a:r>
              <a:rPr lang="en-US" dirty="0" smtClean="0"/>
              <a:t>Depth of nearest pool (cm)</a:t>
            </a:r>
          </a:p>
        </p:txBody>
      </p:sp>
      <p:pic>
        <p:nvPicPr>
          <p:cNvPr id="6"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5069587"/>
            <a:ext cx="3886200" cy="1559813"/>
          </a:xfrm>
          <a:prstGeom prst="rect">
            <a:avLst/>
          </a:prstGeom>
          <a:noFill/>
          <a:ln w="9525">
            <a:noFill/>
            <a:miter lim="800000"/>
            <a:headEnd/>
            <a:tailEnd/>
          </a:ln>
        </p:spPr>
      </p:pic>
      <p:pic>
        <p:nvPicPr>
          <p:cNvPr id="7"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2647434"/>
            <a:ext cx="2057400" cy="2439687"/>
          </a:xfrm>
          <a:prstGeom prst="rect">
            <a:avLst/>
          </a:prstGeom>
          <a:noFill/>
          <a:ln w="9525">
            <a:noFill/>
            <a:miter lim="800000"/>
            <a:headEnd/>
            <a:tailEnd/>
          </a:ln>
        </p:spPr>
      </p:pic>
      <p:pic>
        <p:nvPicPr>
          <p:cNvPr id="8"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8199" y="457201"/>
            <a:ext cx="2602891" cy="2133600"/>
          </a:xfrm>
          <a:prstGeom prst="rect">
            <a:avLst/>
          </a:prstGeom>
          <a:noFill/>
          <a:ln w="9525">
            <a:noFill/>
            <a:miter lim="800000"/>
            <a:headEnd/>
            <a:tailEnd/>
          </a:ln>
        </p:spPr>
      </p:pic>
    </p:spTree>
    <p:extLst>
      <p:ext uri="{BB962C8B-B14F-4D97-AF65-F5344CB8AC3E}">
        <p14:creationId xmlns:p14="http://schemas.microsoft.com/office/powerpoint/2010/main" val="362589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 calcmode="lin" valueType="num">
                                      <p:cBhvr additive="base">
                                        <p:cTn id="13"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8">
                                            <p:txEl>
                                              <p:pRg st="2" end="2"/>
                                            </p:txEl>
                                          </p:spTgt>
                                        </p:tgtEl>
                                        <p:attrNameLst>
                                          <p:attrName>style.visibility</p:attrName>
                                        </p:attrNameLst>
                                      </p:cBhvr>
                                      <p:to>
                                        <p:strVal val="visible"/>
                                      </p:to>
                                    </p:set>
                                    <p:anim calcmode="lin" valueType="num">
                                      <p:cBhvr additive="base">
                                        <p:cTn id="23"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8">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8">
                                            <p:txEl>
                                              <p:pRg st="3" end="3"/>
                                            </p:txEl>
                                          </p:spTgt>
                                        </p:tgtEl>
                                        <p:attrNameLst>
                                          <p:attrName>style.visibility</p:attrName>
                                        </p:attrNameLst>
                                      </p:cBhvr>
                                      <p:to>
                                        <p:strVal val="visible"/>
                                      </p:to>
                                    </p:set>
                                    <p:anim calcmode="lin" valueType="num">
                                      <p:cBhvr additive="base">
                                        <p:cTn id="33"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8">
                                            <p:txEl>
                                              <p:pRg st="4" end="4"/>
                                            </p:txEl>
                                          </p:spTgt>
                                        </p:tgtEl>
                                        <p:attrNameLst>
                                          <p:attrName>style.visibility</p:attrName>
                                        </p:attrNameLst>
                                      </p:cBhvr>
                                      <p:to>
                                        <p:strVal val="visible"/>
                                      </p:to>
                                    </p:set>
                                    <p:anim calcmode="lin" valueType="num">
                                      <p:cBhvr additive="base">
                                        <p:cTn id="39"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8">
                                            <p:txEl>
                                              <p:pRg st="5" end="5"/>
                                            </p:txEl>
                                          </p:spTgt>
                                        </p:tgtEl>
                                        <p:attrNameLst>
                                          <p:attrName>style.visibility</p:attrName>
                                        </p:attrNameLst>
                                      </p:cBhvr>
                                      <p:to>
                                        <p:strVal val="visible"/>
                                      </p:to>
                                    </p:set>
                                    <p:anim calcmode="lin" valueType="num">
                                      <p:cBhvr additive="base">
                                        <p:cTn id="45"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8">
                                            <p:txEl>
                                              <p:pRg st="5" end="5"/>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txEl>
                                              <p:pRg st="6" end="6"/>
                                            </p:txEl>
                                          </p:spTgt>
                                        </p:tgtEl>
                                        <p:attrNameLst>
                                          <p:attrName>style.visibility</p:attrName>
                                        </p:attrNameLst>
                                      </p:cBhvr>
                                      <p:to>
                                        <p:strVal val="visible"/>
                                      </p:to>
                                    </p:set>
                                    <p:anim calcmode="lin" valueType="num">
                                      <p:cBhvr additive="base">
                                        <p:cTn id="55"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8">
                                            <p:txEl>
                                              <p:pRg st="6" end="6"/>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8">
                                            <p:txEl>
                                              <p:pRg st="7" end="7"/>
                                            </p:txEl>
                                          </p:spTgt>
                                        </p:tgtEl>
                                        <p:attrNameLst>
                                          <p:attrName>style.visibility</p:attrName>
                                        </p:attrNameLst>
                                      </p:cBhvr>
                                      <p:to>
                                        <p:strVal val="visible"/>
                                      </p:to>
                                    </p:set>
                                    <p:anim calcmode="lin" valueType="num">
                                      <p:cBhvr additive="base">
                                        <p:cTn id="59" dur="500" fill="hold"/>
                                        <p:tgtEl>
                                          <p:spTgt spid="18">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8">
                                            <p:txEl>
                                              <p:pRg st="7" end="7"/>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8">
                                            <p:txEl>
                                              <p:pRg st="8" end="8"/>
                                            </p:txEl>
                                          </p:spTgt>
                                        </p:tgtEl>
                                        <p:attrNameLst>
                                          <p:attrName>style.visibility</p:attrName>
                                        </p:attrNameLst>
                                      </p:cBhvr>
                                      <p:to>
                                        <p:strVal val="visible"/>
                                      </p:to>
                                    </p:set>
                                    <p:anim calcmode="lin" valueType="num">
                                      <p:cBhvr additive="base">
                                        <p:cTn id="63" dur="500" fill="hold"/>
                                        <p:tgtEl>
                                          <p:spTgt spid="18">
                                            <p:txEl>
                                              <p:pRg st="8" end="8"/>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229600" cy="1143000"/>
          </a:xfrm>
        </p:spPr>
        <p:txBody>
          <a:bodyPr/>
          <a:lstStyle/>
          <a:p>
            <a:r>
              <a:rPr lang="en-US" dirty="0" smtClean="0"/>
              <a:t>Activity Area</a:t>
            </a:r>
            <a:endParaRPr lang="en-US" dirty="0"/>
          </a:p>
        </p:txBody>
      </p:sp>
      <p:sp>
        <p:nvSpPr>
          <p:cNvPr id="3" name="Content Placeholder 2"/>
          <p:cNvSpPr>
            <a:spLocks noGrp="1"/>
          </p:cNvSpPr>
          <p:nvPr>
            <p:ph idx="1"/>
          </p:nvPr>
        </p:nvSpPr>
        <p:spPr>
          <a:xfrm>
            <a:off x="76200" y="1676400"/>
            <a:ext cx="4876800" cy="4800600"/>
          </a:xfrm>
        </p:spPr>
        <p:txBody>
          <a:bodyPr>
            <a:normAutofit/>
          </a:bodyPr>
          <a:lstStyle/>
          <a:p>
            <a:endParaRPr lang="en-US" dirty="0" smtClean="0"/>
          </a:p>
          <a:p>
            <a:r>
              <a:rPr lang="en-US" dirty="0" smtClean="0"/>
              <a:t>Chinook Salmon arrive at spawning grounds early</a:t>
            </a:r>
          </a:p>
          <a:p>
            <a:r>
              <a:rPr lang="en-US" dirty="0" smtClean="0"/>
              <a:t>30 Meters up and downstream</a:t>
            </a:r>
          </a:p>
          <a:p>
            <a:pPr lvl="1"/>
            <a:r>
              <a:rPr lang="en-US" dirty="0" smtClean="0"/>
              <a:t>Total activity area of 60 m</a:t>
            </a:r>
          </a:p>
          <a:p>
            <a:pPr lvl="1"/>
            <a:endParaRPr lang="en-US" dirty="0" smtClean="0"/>
          </a:p>
          <a:p>
            <a:r>
              <a:rPr lang="en-US" dirty="0" smtClean="0"/>
              <a:t>Similar study w/ Coho Salmon </a:t>
            </a:r>
          </a:p>
          <a:p>
            <a:pPr lvl="1"/>
            <a:r>
              <a:rPr lang="en-US" dirty="0" smtClean="0"/>
              <a:t>Relative to Chinook Salmon</a:t>
            </a:r>
          </a:p>
          <a:p>
            <a:pPr lvl="2"/>
            <a:r>
              <a:rPr lang="en-US" dirty="0" smtClean="0"/>
              <a:t>20 Meters up and downstream</a:t>
            </a:r>
          </a:p>
          <a:p>
            <a:pPr lvl="3"/>
            <a:r>
              <a:rPr lang="en-US" dirty="0" smtClean="0"/>
              <a:t>Total activity area of 40 m</a:t>
            </a:r>
          </a:p>
          <a:p>
            <a:pPr lvl="1">
              <a:buNone/>
            </a:pPr>
            <a:endParaRPr lang="en-US"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92627" y="2133600"/>
            <a:ext cx="4351371" cy="3011252"/>
          </a:xfrm>
          <a:prstGeom prst="rect">
            <a:avLst/>
          </a:prstGeom>
          <a:noFill/>
          <a:ln w="9525">
            <a:noFill/>
            <a:miter lim="800000"/>
            <a:headEnd/>
            <a:tailEnd/>
          </a:ln>
        </p:spPr>
      </p:pic>
      <p:sp>
        <p:nvSpPr>
          <p:cNvPr id="5" name="TextBox 4"/>
          <p:cNvSpPr txBox="1"/>
          <p:nvPr/>
        </p:nvSpPr>
        <p:spPr>
          <a:xfrm>
            <a:off x="2971800" y="6019800"/>
            <a:ext cx="1748812" cy="276999"/>
          </a:xfrm>
          <a:prstGeom prst="rect">
            <a:avLst/>
          </a:prstGeom>
          <a:noFill/>
        </p:spPr>
        <p:txBody>
          <a:bodyPr wrap="none" rtlCol="0">
            <a:spAutoFit/>
          </a:bodyPr>
          <a:lstStyle/>
          <a:p>
            <a:r>
              <a:rPr lang="en-US" sz="1200" dirty="0" smtClean="0"/>
              <a:t>Clark &amp; Dunham (2014)</a:t>
            </a:r>
            <a:endParaRPr lang="en-US"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304800" y="190500"/>
            <a:ext cx="8229600" cy="1143000"/>
          </a:xfrm>
        </p:spPr>
        <p:txBody>
          <a:bodyPr/>
          <a:lstStyle/>
          <a:p>
            <a:r>
              <a:rPr lang="en-US" dirty="0" smtClean="0"/>
              <a:t>Replication</a:t>
            </a:r>
            <a:endParaRPr lang="en-US" dirty="0"/>
          </a:p>
        </p:txBody>
      </p:sp>
      <p:sp>
        <p:nvSpPr>
          <p:cNvPr id="18" name="Content Placeholder 17"/>
          <p:cNvSpPr>
            <a:spLocks noGrp="1"/>
          </p:cNvSpPr>
          <p:nvPr>
            <p:ph sz="half" idx="2"/>
          </p:nvPr>
        </p:nvSpPr>
        <p:spPr>
          <a:xfrm>
            <a:off x="152400" y="1219200"/>
            <a:ext cx="4267200" cy="4434840"/>
          </a:xfrm>
        </p:spPr>
        <p:txBody>
          <a:bodyPr>
            <a:normAutofit/>
          </a:bodyPr>
          <a:lstStyle/>
          <a:p>
            <a:r>
              <a:rPr lang="en-US" dirty="0" smtClean="0"/>
              <a:t>Experimental Unit:</a:t>
            </a:r>
          </a:p>
          <a:p>
            <a:pPr lvl="1"/>
            <a:r>
              <a:rPr lang="en-US" dirty="0" smtClean="0"/>
              <a:t>San Joaquin River </a:t>
            </a:r>
          </a:p>
          <a:p>
            <a:pPr lvl="2"/>
            <a:r>
              <a:rPr lang="en-US" dirty="0" smtClean="0"/>
              <a:t>Reach 1 A/B</a:t>
            </a:r>
            <a:endParaRPr lang="en-US" dirty="0"/>
          </a:p>
          <a:p>
            <a:r>
              <a:rPr lang="en-US" dirty="0" smtClean="0"/>
              <a:t>Replications:</a:t>
            </a:r>
          </a:p>
          <a:p>
            <a:pPr lvl="1"/>
            <a:r>
              <a:rPr lang="en-US" dirty="0" err="1" smtClean="0"/>
              <a:t>Psuedoreplications</a:t>
            </a:r>
            <a:r>
              <a:rPr lang="en-US" dirty="0" smtClean="0"/>
              <a:t>:</a:t>
            </a:r>
          </a:p>
          <a:p>
            <a:pPr lvl="2"/>
            <a:r>
              <a:rPr lang="en-US" dirty="0" smtClean="0"/>
              <a:t>Individual </a:t>
            </a:r>
          </a:p>
          <a:p>
            <a:pPr lvl="3"/>
            <a:r>
              <a:rPr lang="en-US" dirty="0" smtClean="0"/>
              <a:t>Selected (</a:t>
            </a:r>
            <a:r>
              <a:rPr lang="en-US" dirty="0" err="1" smtClean="0"/>
              <a:t>Redds</a:t>
            </a:r>
            <a:r>
              <a:rPr lang="en-US" dirty="0" smtClean="0"/>
              <a:t>) = (n)</a:t>
            </a:r>
          </a:p>
          <a:p>
            <a:pPr lvl="4"/>
            <a:r>
              <a:rPr lang="en-US" dirty="0" smtClean="0"/>
              <a:t>2014: n = 73 </a:t>
            </a:r>
            <a:r>
              <a:rPr lang="en-US" dirty="0" err="1" smtClean="0"/>
              <a:t>Redds</a:t>
            </a:r>
            <a:endParaRPr lang="en-US" dirty="0" smtClean="0"/>
          </a:p>
          <a:p>
            <a:r>
              <a:rPr lang="en-US" dirty="0" smtClean="0"/>
              <a:t>Control:</a:t>
            </a:r>
          </a:p>
          <a:p>
            <a:pPr lvl="1"/>
            <a:r>
              <a:rPr lang="en-US" dirty="0" smtClean="0"/>
              <a:t>Selected </a:t>
            </a:r>
            <a:r>
              <a:rPr lang="en-US" dirty="0" err="1" smtClean="0"/>
              <a:t>vs</a:t>
            </a:r>
            <a:r>
              <a:rPr lang="en-US" dirty="0" smtClean="0"/>
              <a:t> Non-Selected</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05200" y="609600"/>
            <a:ext cx="5428884" cy="2433638"/>
          </a:xfrm>
          <a:prstGeom prst="rect">
            <a:avLst/>
          </a:prstGeom>
          <a:noFill/>
          <a:ln w="9525">
            <a:noFill/>
            <a:miter lim="800000"/>
            <a:headEnd/>
            <a:tailEnd/>
          </a:ln>
        </p:spPr>
      </p:pic>
      <p:sp>
        <p:nvSpPr>
          <p:cNvPr id="5" name="TextBox 4"/>
          <p:cNvSpPr txBox="1"/>
          <p:nvPr/>
        </p:nvSpPr>
        <p:spPr>
          <a:xfrm>
            <a:off x="3810000" y="838200"/>
            <a:ext cx="3002874" cy="923330"/>
          </a:xfrm>
          <a:prstGeom prst="rect">
            <a:avLst/>
          </a:prstGeom>
          <a:solidFill>
            <a:srgbClr val="A6A6A6">
              <a:alpha val="50196"/>
            </a:srgbClr>
          </a:solidFill>
        </p:spPr>
        <p:txBody>
          <a:bodyPr wrap="none" rtlCol="0">
            <a:spAutoFit/>
          </a:bodyPr>
          <a:lstStyle/>
          <a:p>
            <a:pPr algn="ctr"/>
            <a:r>
              <a:rPr lang="en-US" dirty="0" smtClean="0">
                <a:solidFill>
                  <a:srgbClr val="FFFF00"/>
                </a:solidFill>
              </a:rPr>
              <a:t>Experimental Unit: </a:t>
            </a:r>
          </a:p>
          <a:p>
            <a:pPr algn="ctr"/>
            <a:r>
              <a:rPr lang="en-US" dirty="0" smtClean="0">
                <a:solidFill>
                  <a:srgbClr val="FFFF00"/>
                </a:solidFill>
              </a:rPr>
              <a:t>San Joaquin River</a:t>
            </a:r>
          </a:p>
          <a:p>
            <a:pPr algn="ctr"/>
            <a:r>
              <a:rPr lang="en-US" dirty="0" err="1" smtClean="0">
                <a:solidFill>
                  <a:srgbClr val="FFFF00"/>
                </a:solidFill>
              </a:rPr>
              <a:t>Friant</a:t>
            </a:r>
            <a:r>
              <a:rPr lang="en-US" dirty="0" smtClean="0">
                <a:solidFill>
                  <a:srgbClr val="FFFF00"/>
                </a:solidFill>
              </a:rPr>
              <a:t> Dam to Skaggs Bridge</a:t>
            </a:r>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3400" y="3276600"/>
            <a:ext cx="4572000" cy="3404680"/>
          </a:xfrm>
          <a:prstGeom prst="rect">
            <a:avLst/>
          </a:prstGeom>
          <a:noFill/>
          <a:ln w="9525">
            <a:noFill/>
            <a:miter lim="800000"/>
            <a:headEnd/>
            <a:tailEnd/>
          </a:ln>
        </p:spPr>
      </p:pic>
    </p:spTree>
    <p:extLst>
      <p:ext uri="{BB962C8B-B14F-4D97-AF65-F5344CB8AC3E}">
        <p14:creationId xmlns:p14="http://schemas.microsoft.com/office/powerpoint/2010/main" val="36759227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1143000"/>
          </a:xfrm>
        </p:spPr>
        <p:txBody>
          <a:bodyPr/>
          <a:lstStyle/>
          <a:p>
            <a:r>
              <a:rPr lang="en-US" dirty="0" smtClean="0"/>
              <a:t>Selected vs. Non-Selected</a:t>
            </a:r>
            <a:endParaRPr lang="en-US" dirty="0"/>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133" y="1066800"/>
            <a:ext cx="10240988" cy="5248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onut 2"/>
          <p:cNvSpPr/>
          <p:nvPr/>
        </p:nvSpPr>
        <p:spPr>
          <a:xfrm>
            <a:off x="3505200" y="5410200"/>
            <a:ext cx="914400" cy="762000"/>
          </a:xfrm>
          <a:prstGeom prst="donut">
            <a:avLst>
              <a:gd name="adj" fmla="val 6931"/>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Donut 8"/>
          <p:cNvSpPr/>
          <p:nvPr/>
        </p:nvSpPr>
        <p:spPr>
          <a:xfrm>
            <a:off x="7467600" y="1371600"/>
            <a:ext cx="838200" cy="609600"/>
          </a:xfrm>
          <a:prstGeom prst="donut">
            <a:avLst>
              <a:gd name="adj" fmla="val 6442"/>
            </a:avLst>
          </a:prstGeom>
          <a:solidFill>
            <a:srgbClr val="30D3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Arrow Connector 10"/>
          <p:cNvCxnSpPr/>
          <p:nvPr/>
        </p:nvCxnSpPr>
        <p:spPr>
          <a:xfrm flipV="1">
            <a:off x="7886700" y="685800"/>
            <a:ext cx="0" cy="762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12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133600" y="190500"/>
            <a:ext cx="8229600" cy="1143000"/>
          </a:xfrm>
        </p:spPr>
        <p:txBody>
          <a:bodyPr/>
          <a:lstStyle/>
          <a:p>
            <a:pPr algn="r"/>
            <a:r>
              <a:rPr lang="en-US" dirty="0" smtClean="0"/>
              <a:t>Type of Experiment</a:t>
            </a:r>
            <a:endParaRPr lang="en-US" dirty="0"/>
          </a:p>
        </p:txBody>
      </p:sp>
      <p:sp>
        <p:nvSpPr>
          <p:cNvPr id="18" name="Content Placeholder 17"/>
          <p:cNvSpPr>
            <a:spLocks noGrp="1"/>
          </p:cNvSpPr>
          <p:nvPr>
            <p:ph sz="half" idx="2"/>
          </p:nvPr>
        </p:nvSpPr>
        <p:spPr>
          <a:xfrm>
            <a:off x="0" y="1447800"/>
            <a:ext cx="5791200" cy="5029200"/>
          </a:xfrm>
        </p:spPr>
        <p:txBody>
          <a:bodyPr>
            <a:normAutofit fontScale="77500" lnSpcReduction="20000"/>
          </a:bodyPr>
          <a:lstStyle/>
          <a:p>
            <a:r>
              <a:rPr lang="en-US" b="1" dirty="0" smtClean="0"/>
              <a:t>Natural Experiment</a:t>
            </a:r>
          </a:p>
          <a:p>
            <a:pPr lvl="1"/>
            <a:r>
              <a:rPr lang="en-US" dirty="0" smtClean="0"/>
              <a:t>Spatial</a:t>
            </a:r>
          </a:p>
          <a:p>
            <a:r>
              <a:rPr lang="en-US" b="1" dirty="0" err="1" smtClean="0"/>
              <a:t>Mensurative</a:t>
            </a:r>
            <a:r>
              <a:rPr lang="en-US" b="1" dirty="0" smtClean="0"/>
              <a:t> Experiment</a:t>
            </a:r>
          </a:p>
          <a:p>
            <a:r>
              <a:rPr lang="en-US" b="1" dirty="0"/>
              <a:t>Generality: </a:t>
            </a:r>
            <a:endParaRPr lang="en-US" dirty="0" smtClean="0"/>
          </a:p>
          <a:p>
            <a:pPr lvl="1"/>
            <a:r>
              <a:rPr lang="en-US" dirty="0" smtClean="0"/>
              <a:t>Not DIRECTLY applicable </a:t>
            </a:r>
            <a:r>
              <a:rPr lang="en-US" dirty="0"/>
              <a:t>to other </a:t>
            </a:r>
            <a:r>
              <a:rPr lang="en-US" dirty="0" smtClean="0"/>
              <a:t>rivers </a:t>
            </a:r>
          </a:p>
          <a:p>
            <a:pPr lvl="1"/>
            <a:r>
              <a:rPr lang="en-US" dirty="0" smtClean="0"/>
              <a:t>Study Organism</a:t>
            </a:r>
          </a:p>
          <a:p>
            <a:pPr lvl="2"/>
            <a:r>
              <a:rPr lang="en-US" dirty="0" smtClean="0"/>
              <a:t>Chinook salmon </a:t>
            </a:r>
          </a:p>
          <a:p>
            <a:pPr lvl="3"/>
            <a:r>
              <a:rPr lang="en-US" dirty="0" smtClean="0"/>
              <a:t>Lost, trapped, </a:t>
            </a:r>
            <a:r>
              <a:rPr lang="en-US" dirty="0"/>
              <a:t>transported, </a:t>
            </a:r>
            <a:r>
              <a:rPr lang="en-US" dirty="0" smtClean="0"/>
              <a:t>lacking homing instinct</a:t>
            </a:r>
          </a:p>
          <a:p>
            <a:pPr lvl="1"/>
            <a:r>
              <a:rPr lang="en-US" dirty="0" smtClean="0"/>
              <a:t>Study River</a:t>
            </a:r>
          </a:p>
          <a:p>
            <a:pPr lvl="2"/>
            <a:r>
              <a:rPr lang="en-US" dirty="0" smtClean="0"/>
              <a:t>San Joaquin River</a:t>
            </a:r>
          </a:p>
          <a:p>
            <a:pPr lvl="3"/>
            <a:r>
              <a:rPr lang="en-US" dirty="0" smtClean="0"/>
              <a:t>Highly modified </a:t>
            </a:r>
            <a:endParaRPr lang="en-US" dirty="0"/>
          </a:p>
          <a:p>
            <a:r>
              <a:rPr lang="en-US" b="1" dirty="0"/>
              <a:t>Mechanism</a:t>
            </a:r>
            <a:r>
              <a:rPr lang="en-US" b="1" dirty="0" smtClean="0"/>
              <a:t>:</a:t>
            </a:r>
          </a:p>
          <a:p>
            <a:pPr lvl="1"/>
            <a:r>
              <a:rPr lang="en-US" dirty="0" smtClean="0"/>
              <a:t>Survival</a:t>
            </a:r>
          </a:p>
          <a:p>
            <a:pPr lvl="2"/>
            <a:r>
              <a:rPr lang="en-US" dirty="0" smtClean="0"/>
              <a:t>Predator Avoidance</a:t>
            </a:r>
          </a:p>
          <a:p>
            <a:pPr lvl="3"/>
            <a:r>
              <a:rPr lang="en-US" dirty="0" smtClean="0"/>
              <a:t>Use of cover</a:t>
            </a:r>
          </a:p>
          <a:p>
            <a:r>
              <a:rPr lang="en-US" b="1" dirty="0" smtClean="0"/>
              <a:t>Scale:</a:t>
            </a:r>
          </a:p>
          <a:p>
            <a:pPr lvl="1"/>
            <a:r>
              <a:rPr lang="en-US" dirty="0" smtClean="0"/>
              <a:t>Large</a:t>
            </a:r>
          </a:p>
          <a:p>
            <a:pPr lvl="1"/>
            <a:r>
              <a:rPr lang="en-US" dirty="0" smtClean="0"/>
              <a:t>24+ Miles</a:t>
            </a:r>
          </a:p>
          <a:p>
            <a:pPr lvl="1"/>
            <a:endParaRPr lang="en-US" dirty="0" smtClean="0"/>
          </a:p>
          <a:p>
            <a:endParaRPr lang="en-US" dirty="0" smtClean="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94807" y="1295400"/>
            <a:ext cx="3849193" cy="2362200"/>
          </a:xfrm>
          <a:prstGeom prst="rect">
            <a:avLst/>
          </a:prstGeom>
          <a:noFill/>
          <a:ln w="9525">
            <a:noFill/>
            <a:miter lim="800000"/>
            <a:headEnd/>
            <a:tailEnd/>
          </a:ln>
        </p:spPr>
      </p:pic>
      <p:sp>
        <p:nvSpPr>
          <p:cNvPr id="5" name="TextBox 4"/>
          <p:cNvSpPr txBox="1"/>
          <p:nvPr/>
        </p:nvSpPr>
        <p:spPr>
          <a:xfrm>
            <a:off x="7885450" y="3593068"/>
            <a:ext cx="1258550" cy="369332"/>
          </a:xfrm>
          <a:prstGeom prst="rect">
            <a:avLst/>
          </a:prstGeom>
          <a:noFill/>
        </p:spPr>
        <p:txBody>
          <a:bodyPr wrap="none" rtlCol="0">
            <a:spAutoFit/>
          </a:bodyPr>
          <a:lstStyle/>
          <a:p>
            <a:r>
              <a:rPr lang="en-US" dirty="0" smtClean="0"/>
              <a:t>Davis, 2013</a:t>
            </a:r>
            <a:endParaRPr lang="en-US" dirty="0"/>
          </a:p>
        </p:txBody>
      </p:sp>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14442" y="3962400"/>
            <a:ext cx="6229558" cy="2590800"/>
          </a:xfrm>
          <a:prstGeom prst="rect">
            <a:avLst/>
          </a:prstGeom>
          <a:noFill/>
          <a:ln w="9525">
            <a:noFill/>
            <a:miter lim="800000"/>
            <a:headEnd/>
            <a:tailEnd/>
          </a:ln>
        </p:spPr>
      </p:pic>
      <p:sp>
        <p:nvSpPr>
          <p:cNvPr id="7" name="TextBox 6"/>
          <p:cNvSpPr txBox="1"/>
          <p:nvPr/>
        </p:nvSpPr>
        <p:spPr>
          <a:xfrm>
            <a:off x="7163008" y="6488668"/>
            <a:ext cx="1980992" cy="369332"/>
          </a:xfrm>
          <a:prstGeom prst="rect">
            <a:avLst/>
          </a:prstGeom>
          <a:noFill/>
        </p:spPr>
        <p:txBody>
          <a:bodyPr wrap="none" rtlCol="0">
            <a:spAutoFit/>
          </a:bodyPr>
          <a:lstStyle/>
          <a:p>
            <a:r>
              <a:rPr lang="en-US" dirty="0" smtClean="0"/>
              <a:t>Google Earth, 2014</a:t>
            </a:r>
            <a:endParaRPr lang="en-US" dirty="0"/>
          </a:p>
        </p:txBody>
      </p:sp>
    </p:spTree>
    <p:extLst>
      <p:ext uri="{BB962C8B-B14F-4D97-AF65-F5344CB8AC3E}">
        <p14:creationId xmlns:p14="http://schemas.microsoft.com/office/powerpoint/2010/main" val="28687321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239000" y="2486025"/>
            <a:ext cx="1524000" cy="1019175"/>
          </a:xfrm>
          <a:prstGeom prst="rect">
            <a:avLst/>
          </a:prstGeom>
          <a:noFill/>
          <a:ln w="9525">
            <a:noFill/>
            <a:miter lim="800000"/>
            <a:headEnd/>
            <a:tailEnd/>
          </a:ln>
        </p:spPr>
      </p:pic>
      <p:sp>
        <p:nvSpPr>
          <p:cNvPr id="2" name="Title 1"/>
          <p:cNvSpPr>
            <a:spLocks noGrp="1"/>
          </p:cNvSpPr>
          <p:nvPr>
            <p:ph type="title"/>
          </p:nvPr>
        </p:nvSpPr>
        <p:spPr>
          <a:xfrm>
            <a:off x="228600" y="704088"/>
            <a:ext cx="8229600" cy="1143000"/>
          </a:xfrm>
        </p:spPr>
        <p:txBody>
          <a:bodyPr/>
          <a:lstStyle/>
          <a:p>
            <a:r>
              <a:rPr lang="en-US" dirty="0" smtClean="0"/>
              <a:t>Experimental Error</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Error</a:t>
            </a:r>
          </a:p>
          <a:p>
            <a:pPr lvl="1"/>
            <a:r>
              <a:rPr lang="en-US" dirty="0" smtClean="0"/>
              <a:t>Measurements Errors</a:t>
            </a:r>
          </a:p>
          <a:p>
            <a:pPr lvl="2"/>
            <a:r>
              <a:rPr lang="en-US" dirty="0" smtClean="0"/>
              <a:t>Meter Tapes, LRF, Meter Sticks </a:t>
            </a:r>
          </a:p>
          <a:p>
            <a:pPr lvl="1"/>
            <a:r>
              <a:rPr lang="en-US" dirty="0" smtClean="0"/>
              <a:t>Annotation Errors </a:t>
            </a:r>
          </a:p>
          <a:p>
            <a:r>
              <a:rPr lang="en-US" dirty="0" smtClean="0"/>
              <a:t>Potential Pitfalls</a:t>
            </a:r>
          </a:p>
          <a:p>
            <a:pPr lvl="1"/>
            <a:r>
              <a:rPr lang="en-US" dirty="0" smtClean="0"/>
              <a:t>Drop in water Levels</a:t>
            </a:r>
          </a:p>
          <a:p>
            <a:pPr lvl="2"/>
            <a:r>
              <a:rPr lang="en-US" dirty="0" smtClean="0"/>
              <a:t>Contingency: </a:t>
            </a:r>
          </a:p>
          <a:p>
            <a:pPr lvl="3"/>
            <a:r>
              <a:rPr lang="en-US" dirty="0" smtClean="0"/>
              <a:t>Sample b/c water drops at all sites</a:t>
            </a:r>
          </a:p>
          <a:p>
            <a:pPr lvl="1"/>
            <a:r>
              <a:rPr lang="en-US" dirty="0" smtClean="0"/>
              <a:t>Relying on USFWS data</a:t>
            </a:r>
          </a:p>
          <a:p>
            <a:pPr lvl="2"/>
            <a:r>
              <a:rPr lang="en-US" dirty="0" smtClean="0"/>
              <a:t>Wayward GPS points</a:t>
            </a:r>
          </a:p>
          <a:p>
            <a:pPr lvl="3"/>
            <a:r>
              <a:rPr lang="en-US" dirty="0" smtClean="0"/>
              <a:t>Contingency: </a:t>
            </a:r>
          </a:p>
          <a:p>
            <a:pPr lvl="4"/>
            <a:r>
              <a:rPr lang="en-US" dirty="0" smtClean="0"/>
              <a:t>None</a:t>
            </a:r>
          </a:p>
          <a:p>
            <a:r>
              <a:rPr lang="en-US" dirty="0" smtClean="0"/>
              <a:t>Cost</a:t>
            </a:r>
          </a:p>
          <a:p>
            <a:pPr lvl="1"/>
            <a:r>
              <a:rPr lang="en-US" dirty="0" smtClean="0"/>
              <a:t>Low Cost</a:t>
            </a:r>
          </a:p>
          <a:p>
            <a:pPr lvl="2"/>
            <a:r>
              <a:rPr lang="en-US" dirty="0" smtClean="0"/>
              <a:t>Measurements</a:t>
            </a:r>
          </a:p>
          <a:p>
            <a:pPr lvl="2"/>
            <a:r>
              <a:rPr lang="en-US" dirty="0" smtClean="0"/>
              <a:t>Volunteer Workers</a:t>
            </a:r>
          </a:p>
        </p:txBody>
      </p:sp>
      <p:pic>
        <p:nvPicPr>
          <p:cNvPr id="4" name="Content Placeholder 3"/>
          <p:cNvPicPr>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a:off x="4692130" y="1888541"/>
            <a:ext cx="2013470" cy="2514600"/>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20959695">
            <a:off x="3928737" y="5012741"/>
            <a:ext cx="1057275" cy="1381125"/>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919337" y="4936541"/>
            <a:ext cx="1009650" cy="1428750"/>
          </a:xfrm>
          <a:prstGeom prst="rect">
            <a:avLst/>
          </a:prstGeom>
          <a:noFill/>
          <a:ln w="9525">
            <a:noFill/>
            <a:miter lim="800000"/>
            <a:headEnd/>
            <a:tailEnd/>
          </a:ln>
        </p:spPr>
      </p:pic>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rot="696488">
            <a:off x="5900478" y="5024085"/>
            <a:ext cx="1095637" cy="1433544"/>
          </a:xfrm>
          <a:prstGeom prst="rect">
            <a:avLst/>
          </a:prstGeom>
          <a:noFill/>
          <a:ln w="9525">
            <a:noFill/>
            <a:miter lim="800000"/>
            <a:headEnd/>
            <a:tailEnd/>
          </a:ln>
        </p:spPr>
      </p:pic>
      <p:sp>
        <p:nvSpPr>
          <p:cNvPr id="9" name="TextBox 8"/>
          <p:cNvSpPr txBox="1"/>
          <p:nvPr/>
        </p:nvSpPr>
        <p:spPr>
          <a:xfrm>
            <a:off x="5486400" y="1431341"/>
            <a:ext cx="1324017" cy="369332"/>
          </a:xfrm>
          <a:prstGeom prst="rect">
            <a:avLst/>
          </a:prstGeom>
          <a:noFill/>
        </p:spPr>
        <p:txBody>
          <a:bodyPr wrap="none" rtlCol="0">
            <a:spAutoFit/>
          </a:bodyPr>
          <a:lstStyle/>
          <a:p>
            <a:r>
              <a:rPr lang="en-US" dirty="0" smtClean="0"/>
              <a:t>3.79 meters</a:t>
            </a:r>
            <a:endParaRPr lang="en-US" dirty="0"/>
          </a:p>
        </p:txBody>
      </p:sp>
      <p:sp>
        <p:nvSpPr>
          <p:cNvPr id="10" name="TextBox 9"/>
          <p:cNvSpPr txBox="1"/>
          <p:nvPr/>
        </p:nvSpPr>
        <p:spPr>
          <a:xfrm>
            <a:off x="7391401" y="2562226"/>
            <a:ext cx="762000" cy="430887"/>
          </a:xfrm>
          <a:prstGeom prst="rect">
            <a:avLst/>
          </a:prstGeom>
          <a:noFill/>
        </p:spPr>
        <p:txBody>
          <a:bodyPr wrap="square" rtlCol="0">
            <a:spAutoFit/>
          </a:bodyPr>
          <a:lstStyle/>
          <a:p>
            <a:pPr algn="ctr"/>
            <a:r>
              <a:rPr lang="en-US" sz="1100" u="sng" dirty="0" smtClean="0">
                <a:latin typeface="Comic Sans MS" pitchFamily="66" charset="0"/>
              </a:rPr>
              <a:t>Distance</a:t>
            </a:r>
          </a:p>
          <a:p>
            <a:pPr algn="ctr"/>
            <a:r>
              <a:rPr lang="en-US" sz="1100" dirty="0" smtClean="0">
                <a:latin typeface="Comic Sans MS" pitchFamily="66" charset="0"/>
              </a:rPr>
              <a:t>3.59 cm</a:t>
            </a:r>
            <a:endParaRPr lang="en-US" sz="1100" dirty="0">
              <a:latin typeface="Comic Sans MS" pitchFamily="66" charset="0"/>
            </a:endParaRPr>
          </a:p>
        </p:txBody>
      </p:sp>
      <p:sp>
        <p:nvSpPr>
          <p:cNvPr id="11" name="Oval Callout 10"/>
          <p:cNvSpPr/>
          <p:nvPr/>
        </p:nvSpPr>
        <p:spPr>
          <a:xfrm>
            <a:off x="5334000" y="1202741"/>
            <a:ext cx="1600200" cy="914400"/>
          </a:xfrm>
          <a:prstGeom prst="wedgeEllipseCallou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620000" y="1752600"/>
            <a:ext cx="752898" cy="369332"/>
          </a:xfrm>
          <a:prstGeom prst="rect">
            <a:avLst/>
          </a:prstGeom>
          <a:noFill/>
        </p:spPr>
        <p:txBody>
          <a:bodyPr wrap="none" rtlCol="0">
            <a:spAutoFit/>
          </a:bodyPr>
          <a:lstStyle/>
          <a:p>
            <a:r>
              <a:rPr lang="en-US" dirty="0" smtClean="0"/>
              <a:t>Got it</a:t>
            </a:r>
            <a:endParaRPr lang="en-US" dirty="0"/>
          </a:p>
        </p:txBody>
      </p:sp>
      <p:sp>
        <p:nvSpPr>
          <p:cNvPr id="14" name="Oval Callout 13"/>
          <p:cNvSpPr/>
          <p:nvPr/>
        </p:nvSpPr>
        <p:spPr>
          <a:xfrm flipH="1">
            <a:off x="7467600" y="1524000"/>
            <a:ext cx="1219200" cy="914400"/>
          </a:xfrm>
          <a:prstGeom prst="wedgeEllipseCallou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053"/>
                                        </p:tgtEl>
                                        <p:attrNameLst>
                                          <p:attrName>style.visibility</p:attrName>
                                        </p:attrNameLst>
                                      </p:cBhvr>
                                      <p:to>
                                        <p:strVal val="visible"/>
                                      </p:to>
                                    </p:set>
                                    <p:anim calcmode="lin" valueType="num">
                                      <p:cBhvr additive="base">
                                        <p:cTn id="23" dur="500" fill="hold"/>
                                        <p:tgtEl>
                                          <p:spTgt spid="2053"/>
                                        </p:tgtEl>
                                        <p:attrNameLst>
                                          <p:attrName>ppt_x</p:attrName>
                                        </p:attrNameLst>
                                      </p:cBhvr>
                                      <p:tavLst>
                                        <p:tav tm="0">
                                          <p:val>
                                            <p:strVal val="#ppt_x"/>
                                          </p:val>
                                        </p:tav>
                                        <p:tav tm="100000">
                                          <p:val>
                                            <p:strVal val="#ppt_x"/>
                                          </p:val>
                                        </p:tav>
                                      </p:tavLst>
                                    </p:anim>
                                    <p:anim calcmode="lin" valueType="num">
                                      <p:cBhvr additive="base">
                                        <p:cTn id="24" dur="500" fill="hold"/>
                                        <p:tgtEl>
                                          <p:spTgt spid="205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50"/>
                                        </p:tgtEl>
                                        <p:attrNameLst>
                                          <p:attrName>style.visibility</p:attrName>
                                        </p:attrNameLst>
                                      </p:cBhvr>
                                      <p:to>
                                        <p:strVal val="visible"/>
                                      </p:to>
                                    </p:set>
                                    <p:anim calcmode="lin" valueType="num">
                                      <p:cBhvr additive="base">
                                        <p:cTn id="43" dur="500" fill="hold"/>
                                        <p:tgtEl>
                                          <p:spTgt spid="2050"/>
                                        </p:tgtEl>
                                        <p:attrNameLst>
                                          <p:attrName>ppt_x</p:attrName>
                                        </p:attrNameLst>
                                      </p:cBhvr>
                                      <p:tavLst>
                                        <p:tav tm="0">
                                          <p:val>
                                            <p:strVal val="#ppt_x"/>
                                          </p:val>
                                        </p:tav>
                                        <p:tav tm="100000">
                                          <p:val>
                                            <p:strVal val="#ppt_x"/>
                                          </p:val>
                                        </p:tav>
                                      </p:tavLst>
                                    </p:anim>
                                    <p:anim calcmode="lin" valueType="num">
                                      <p:cBhvr additive="base">
                                        <p:cTn id="44" dur="500" fill="hold"/>
                                        <p:tgtEl>
                                          <p:spTgt spid="205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051"/>
                                        </p:tgtEl>
                                        <p:attrNameLst>
                                          <p:attrName>style.visibility</p:attrName>
                                        </p:attrNameLst>
                                      </p:cBhvr>
                                      <p:to>
                                        <p:strVal val="visible"/>
                                      </p:to>
                                    </p:set>
                                    <p:anim calcmode="lin" valueType="num">
                                      <p:cBhvr additive="base">
                                        <p:cTn id="47" dur="500" fill="hold"/>
                                        <p:tgtEl>
                                          <p:spTgt spid="2051"/>
                                        </p:tgtEl>
                                        <p:attrNameLst>
                                          <p:attrName>ppt_x</p:attrName>
                                        </p:attrNameLst>
                                      </p:cBhvr>
                                      <p:tavLst>
                                        <p:tav tm="0">
                                          <p:val>
                                            <p:strVal val="#ppt_x"/>
                                          </p:val>
                                        </p:tav>
                                        <p:tav tm="100000">
                                          <p:val>
                                            <p:strVal val="#ppt_x"/>
                                          </p:val>
                                        </p:tav>
                                      </p:tavLst>
                                    </p:anim>
                                    <p:anim calcmode="lin" valueType="num">
                                      <p:cBhvr additive="base">
                                        <p:cTn id="48" dur="500" fill="hold"/>
                                        <p:tgtEl>
                                          <p:spTgt spid="2051"/>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052"/>
                                        </p:tgtEl>
                                        <p:attrNameLst>
                                          <p:attrName>style.visibility</p:attrName>
                                        </p:attrNameLst>
                                      </p:cBhvr>
                                      <p:to>
                                        <p:strVal val="visible"/>
                                      </p:to>
                                    </p:set>
                                    <p:anim calcmode="lin" valueType="num">
                                      <p:cBhvr additive="base">
                                        <p:cTn id="51" dur="500" fill="hold"/>
                                        <p:tgtEl>
                                          <p:spTgt spid="2052"/>
                                        </p:tgtEl>
                                        <p:attrNameLst>
                                          <p:attrName>ppt_x</p:attrName>
                                        </p:attrNameLst>
                                      </p:cBhvr>
                                      <p:tavLst>
                                        <p:tav tm="0">
                                          <p:val>
                                            <p:strVal val="#ppt_x"/>
                                          </p:val>
                                        </p:tav>
                                        <p:tav tm="100000">
                                          <p:val>
                                            <p:strVal val="#ppt_x"/>
                                          </p:val>
                                        </p:tav>
                                      </p:tavLst>
                                    </p:anim>
                                    <p:anim calcmode="lin" valueType="num">
                                      <p:cBhvr additive="base">
                                        <p:cTn id="52"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3" grpId="0"/>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57200" y="1752600"/>
            <a:ext cx="8229600" cy="5334000"/>
          </a:xfrm>
        </p:spPr>
        <p:txBody>
          <a:bodyPr>
            <a:normAutofit/>
          </a:bodyPr>
          <a:lstStyle/>
          <a:p>
            <a:r>
              <a:rPr lang="en-US" dirty="0" smtClean="0"/>
              <a:t>Problem</a:t>
            </a:r>
          </a:p>
          <a:p>
            <a:r>
              <a:rPr lang="en-US" dirty="0" smtClean="0"/>
              <a:t>Solution</a:t>
            </a:r>
          </a:p>
          <a:p>
            <a:r>
              <a:rPr lang="en-US" dirty="0" smtClean="0"/>
              <a:t>Hypothesis</a:t>
            </a:r>
          </a:p>
          <a:p>
            <a:r>
              <a:rPr lang="en-US" dirty="0" smtClean="0"/>
              <a:t>Variables</a:t>
            </a:r>
          </a:p>
          <a:p>
            <a:r>
              <a:rPr lang="en-US" dirty="0" smtClean="0"/>
              <a:t>Replication</a:t>
            </a:r>
          </a:p>
          <a:p>
            <a:r>
              <a:rPr lang="en-US" dirty="0" smtClean="0"/>
              <a:t>Type of Experiment</a:t>
            </a:r>
          </a:p>
          <a:p>
            <a:r>
              <a:rPr lang="en-US" dirty="0" smtClean="0"/>
              <a:t>Experimental Error</a:t>
            </a:r>
          </a:p>
          <a:p>
            <a:r>
              <a:rPr lang="en-US" dirty="0" smtClean="0"/>
              <a:t>Statistics</a:t>
            </a:r>
          </a:p>
          <a:p>
            <a:r>
              <a:rPr lang="en-US" dirty="0" smtClean="0"/>
              <a:t>Future Work</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257800"/>
            <a:ext cx="8305800" cy="1143000"/>
          </a:xfrm>
        </p:spPr>
        <p:txBody>
          <a:bodyPr/>
          <a:lstStyle/>
          <a:p>
            <a:r>
              <a:rPr lang="en-US" dirty="0" smtClean="0"/>
              <a:t>Example Stats</a:t>
            </a:r>
            <a:endParaRPr lang="en-US" dirty="0"/>
          </a:p>
        </p:txBody>
      </p:sp>
      <p:pic>
        <p:nvPicPr>
          <p:cNvPr id="1028"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2145742" cy="1905000"/>
          </a:xfrm>
          <a:prstGeom prst="rect">
            <a:avLst/>
          </a:prstGeom>
          <a:noFill/>
          <a:ln w="9525">
            <a:noFill/>
            <a:miter lim="800000"/>
            <a:headEnd/>
            <a:tailEnd/>
          </a:ln>
        </p:spPr>
      </p:pic>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47800" y="1081886"/>
            <a:ext cx="2286000" cy="2804314"/>
          </a:xfrm>
          <a:prstGeom prst="rect">
            <a:avLst/>
          </a:prstGeom>
          <a:noFill/>
          <a:ln w="9525">
            <a:noFill/>
            <a:miter lim="800000"/>
            <a:headEnd/>
            <a:tailEnd/>
          </a:ln>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19399" y="2057400"/>
            <a:ext cx="4114801" cy="1641267"/>
          </a:xfrm>
          <a:prstGeom prst="rect">
            <a:avLst/>
          </a:prstGeom>
          <a:noFill/>
          <a:ln w="9525">
            <a:noFill/>
            <a:miter lim="800000"/>
            <a:headEnd/>
            <a:tailEnd/>
          </a:ln>
        </p:spPr>
      </p:pic>
      <p:pic>
        <p:nvPicPr>
          <p:cNvPr id="1030"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19400" y="3657600"/>
            <a:ext cx="4148622" cy="1752600"/>
          </a:xfrm>
          <a:prstGeom prst="rect">
            <a:avLst/>
          </a:prstGeom>
          <a:noFill/>
          <a:ln w="9525">
            <a:noFill/>
            <a:miter lim="800000"/>
            <a:headEnd/>
            <a:tailEnd/>
          </a:ln>
        </p:spPr>
      </p:pic>
      <p:pic>
        <p:nvPicPr>
          <p:cNvPr id="1032" name="Picture 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08728" y="4114800"/>
            <a:ext cx="4135272" cy="2743200"/>
          </a:xfrm>
          <a:prstGeom prst="rect">
            <a:avLst/>
          </a:prstGeom>
          <a:noFill/>
          <a:ln w="9525">
            <a:noFill/>
            <a:miter lim="800000"/>
            <a:headEnd/>
            <a:tailEnd/>
          </a:ln>
        </p:spPr>
      </p:pic>
      <p:sp>
        <p:nvSpPr>
          <p:cNvPr id="10" name="Circular Arrow 9"/>
          <p:cNvSpPr/>
          <p:nvPr/>
        </p:nvSpPr>
        <p:spPr>
          <a:xfrm rot="2845948">
            <a:off x="1885735" y="30642"/>
            <a:ext cx="1407109" cy="1600487"/>
          </a:xfrm>
          <a:prstGeom prst="circularArrow">
            <a:avLst>
              <a:gd name="adj1" fmla="val 6050"/>
              <a:gd name="adj2" fmla="val 898005"/>
              <a:gd name="adj3" fmla="val 18730233"/>
              <a:gd name="adj4" fmla="val 11334212"/>
              <a:gd name="adj5" fmla="val 7843"/>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ircular Arrow 10"/>
          <p:cNvSpPr/>
          <p:nvPr/>
        </p:nvSpPr>
        <p:spPr>
          <a:xfrm rot="2845948">
            <a:off x="3485935" y="1097443"/>
            <a:ext cx="1407109" cy="1600487"/>
          </a:xfrm>
          <a:prstGeom prst="circularArrow">
            <a:avLst>
              <a:gd name="adj1" fmla="val 6050"/>
              <a:gd name="adj2" fmla="val 898005"/>
              <a:gd name="adj3" fmla="val 18730233"/>
              <a:gd name="adj4" fmla="val 11334212"/>
              <a:gd name="adj5" fmla="val 7843"/>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ircular Arrow 11"/>
          <p:cNvSpPr/>
          <p:nvPr/>
        </p:nvSpPr>
        <p:spPr>
          <a:xfrm rot="2845948">
            <a:off x="6610135" y="3154843"/>
            <a:ext cx="1407109" cy="1600487"/>
          </a:xfrm>
          <a:prstGeom prst="circularArrow">
            <a:avLst>
              <a:gd name="adj1" fmla="val 6050"/>
              <a:gd name="adj2" fmla="val 898005"/>
              <a:gd name="adj3" fmla="val 18730233"/>
              <a:gd name="adj4" fmla="val 11334212"/>
              <a:gd name="adj5" fmla="val 7843"/>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sz="half" idx="2"/>
          </p:nvPr>
        </p:nvSpPr>
        <p:spPr>
          <a:xfrm>
            <a:off x="0" y="3352800"/>
            <a:ext cx="8458200" cy="5486400"/>
          </a:xfrm>
        </p:spPr>
        <p:txBody>
          <a:bodyPr>
            <a:normAutofit/>
          </a:bodyPr>
          <a:lstStyle/>
          <a:p>
            <a:r>
              <a:rPr lang="en-US" dirty="0" smtClean="0"/>
              <a:t>Tests</a:t>
            </a:r>
          </a:p>
          <a:p>
            <a:pPr lvl="1"/>
            <a:r>
              <a:rPr lang="en-US" dirty="0" smtClean="0"/>
              <a:t>ANOVA </a:t>
            </a:r>
          </a:p>
          <a:p>
            <a:pPr lvl="2"/>
            <a:r>
              <a:rPr lang="en-US" dirty="0" smtClean="0"/>
              <a:t>Comparing two means </a:t>
            </a:r>
          </a:p>
          <a:p>
            <a:pPr lvl="3"/>
            <a:r>
              <a:rPr lang="en-US" dirty="0" smtClean="0"/>
              <a:t>No: Post hoc </a:t>
            </a:r>
            <a:r>
              <a:rPr lang="en-US" dirty="0" err="1" smtClean="0"/>
              <a:t>Tukey</a:t>
            </a:r>
            <a:r>
              <a:rPr lang="en-US" dirty="0" smtClean="0"/>
              <a:t> Test (Three or more locations)</a:t>
            </a:r>
          </a:p>
          <a:p>
            <a:pPr lvl="3"/>
            <a:r>
              <a:rPr lang="en-US" dirty="0" smtClean="0"/>
              <a:t>Yes: Post hoc </a:t>
            </a:r>
            <a:r>
              <a:rPr lang="en-US" dirty="0" err="1" smtClean="0"/>
              <a:t>Pairiwise</a:t>
            </a:r>
            <a:r>
              <a:rPr lang="en-US" dirty="0" smtClean="0"/>
              <a:t> T-test  (Two: selected and non-selected)</a:t>
            </a:r>
          </a:p>
          <a:p>
            <a:pPr lvl="1"/>
            <a:r>
              <a:rPr lang="en-US" dirty="0" smtClean="0"/>
              <a:t>AIC: </a:t>
            </a:r>
            <a:r>
              <a:rPr lang="en-US" dirty="0" err="1" smtClean="0"/>
              <a:t>Akaike</a:t>
            </a:r>
            <a:r>
              <a:rPr lang="en-US" dirty="0" smtClean="0"/>
              <a:t> Information Criterion</a:t>
            </a:r>
          </a:p>
          <a:p>
            <a:pPr lvl="2"/>
            <a:r>
              <a:rPr lang="en-US" dirty="0" smtClean="0"/>
              <a:t>Takes the variables and makes a model</a:t>
            </a:r>
          </a:p>
          <a:p>
            <a:pPr lvl="3"/>
            <a:r>
              <a:rPr lang="en-US" dirty="0" smtClean="0"/>
              <a:t>Best Model which incorporates trade-off between the goodness of fit of the model and the complexity of the model</a:t>
            </a:r>
          </a:p>
          <a:p>
            <a:pPr lvl="2"/>
            <a:endParaRPr lang="en-US" dirty="0" smtClean="0"/>
          </a:p>
          <a:p>
            <a:pPr lvl="3"/>
            <a:endParaRPr lang="en-US" dirty="0"/>
          </a:p>
        </p:txBody>
      </p:sp>
      <p:sp>
        <p:nvSpPr>
          <p:cNvPr id="5" name="Title 15"/>
          <p:cNvSpPr txBox="1">
            <a:spLocks/>
          </p:cNvSpPr>
          <p:nvPr/>
        </p:nvSpPr>
        <p:spPr>
          <a:xfrm>
            <a:off x="-5257800" y="2286000"/>
            <a:ext cx="8229600" cy="1143000"/>
          </a:xfrm>
          <a:prstGeom prst="rect">
            <a:avLst/>
          </a:prstGeom>
        </p:spPr>
        <p:txBody>
          <a:bodyPr vert="horz" lIns="0" rIns="0" bIns="0" anchor="b">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Statistics</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pic>
        <p:nvPicPr>
          <p:cNvPr id="4"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38478"/>
            <a:ext cx="3962400" cy="2628522"/>
          </a:xfrm>
          <a:prstGeom prst="rect">
            <a:avLst/>
          </a:prstGeom>
          <a:noFill/>
          <a:ln w="9525">
            <a:noFill/>
            <a:miter lim="800000"/>
            <a:headEnd/>
            <a:tailEnd/>
          </a:ln>
        </p:spPr>
      </p:pic>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67200" y="1676400"/>
            <a:ext cx="4671540" cy="2971800"/>
          </a:xfrm>
          <a:prstGeom prst="rect">
            <a:avLst/>
          </a:prstGeom>
          <a:noFill/>
          <a:ln w="9525">
            <a:noFill/>
            <a:miter lim="800000"/>
            <a:headEnd/>
            <a:tailEnd/>
          </a:ln>
        </p:spPr>
      </p:pic>
      <p:sp>
        <p:nvSpPr>
          <p:cNvPr id="7" name="Circular Arrow 6"/>
          <p:cNvSpPr/>
          <p:nvPr/>
        </p:nvSpPr>
        <p:spPr>
          <a:xfrm rot="2845948">
            <a:off x="3810702" y="992521"/>
            <a:ext cx="1192984" cy="1290615"/>
          </a:xfrm>
          <a:prstGeom prst="circularArrow">
            <a:avLst>
              <a:gd name="adj1" fmla="val 6050"/>
              <a:gd name="adj2" fmla="val 898005"/>
              <a:gd name="adj3" fmla="val 18730233"/>
              <a:gd name="adj4" fmla="val 11334212"/>
              <a:gd name="adj5" fmla="val 7843"/>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945270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Future Work</a:t>
            </a:r>
            <a:endParaRPr lang="en-US" dirty="0"/>
          </a:p>
        </p:txBody>
      </p:sp>
      <p:sp>
        <p:nvSpPr>
          <p:cNvPr id="3" name="Content Placeholder 2"/>
          <p:cNvSpPr>
            <a:spLocks noGrp="1"/>
          </p:cNvSpPr>
          <p:nvPr>
            <p:ph idx="1"/>
          </p:nvPr>
        </p:nvSpPr>
        <p:spPr/>
        <p:txBody>
          <a:bodyPr/>
          <a:lstStyle/>
          <a:p>
            <a:r>
              <a:rPr lang="en-US" dirty="0" smtClean="0"/>
              <a:t>Use data and Modeling</a:t>
            </a:r>
          </a:p>
          <a:p>
            <a:pPr lvl="1"/>
            <a:r>
              <a:rPr lang="en-US" dirty="0" smtClean="0"/>
              <a:t>Next Grad Student </a:t>
            </a:r>
          </a:p>
          <a:p>
            <a:pPr lvl="2"/>
            <a:r>
              <a:rPr lang="en-US" dirty="0" smtClean="0"/>
              <a:t>Determine if the SJR has enough cover</a:t>
            </a:r>
          </a:p>
          <a:p>
            <a:r>
              <a:rPr lang="en-US" dirty="0" smtClean="0"/>
              <a:t>This project helps the SJRRP…..</a:t>
            </a:r>
          </a:p>
          <a:p>
            <a:pPr lvl="1"/>
            <a:r>
              <a:rPr lang="en-US" dirty="0" smtClean="0"/>
              <a:t>Aid restoration projects </a:t>
            </a:r>
          </a:p>
          <a:p>
            <a:pPr lvl="2"/>
            <a:r>
              <a:rPr lang="en-US" dirty="0" smtClean="0"/>
              <a:t>More Cover?</a:t>
            </a:r>
          </a:p>
          <a:p>
            <a:pPr lvl="3"/>
            <a:r>
              <a:rPr lang="en-US" dirty="0" smtClean="0"/>
              <a:t>Adding Cover features </a:t>
            </a:r>
          </a:p>
          <a:p>
            <a:pPr lvl="2"/>
            <a:r>
              <a:rPr lang="en-US" dirty="0" smtClean="0"/>
              <a:t>Less Cover? </a:t>
            </a:r>
          </a:p>
          <a:p>
            <a:pPr lvl="3"/>
            <a:r>
              <a:rPr lang="en-US" dirty="0" smtClean="0"/>
              <a:t>Don’t waste money/time</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Thanks to…..</a:t>
            </a:r>
            <a:endParaRPr lang="en-US" dirty="0"/>
          </a:p>
        </p:txBody>
      </p:sp>
      <p:sp>
        <p:nvSpPr>
          <p:cNvPr id="3" name="Content Placeholder 2"/>
          <p:cNvSpPr>
            <a:spLocks noGrp="1"/>
          </p:cNvSpPr>
          <p:nvPr>
            <p:ph sz="half" idx="1"/>
          </p:nvPr>
        </p:nvSpPr>
        <p:spPr/>
        <p:txBody>
          <a:bodyPr/>
          <a:lstStyle/>
          <a:p>
            <a:r>
              <a:rPr lang="en-US" dirty="0" smtClean="0"/>
              <a:t>Dr. </a:t>
            </a:r>
            <a:r>
              <a:rPr lang="en-US" dirty="0" err="1" smtClean="0"/>
              <a:t>Blumenshine</a:t>
            </a:r>
            <a:endParaRPr lang="en-US" dirty="0" smtClean="0"/>
          </a:p>
          <a:p>
            <a:r>
              <a:rPr lang="en-US" dirty="0" smtClean="0"/>
              <a:t>Taylor Spaulding</a:t>
            </a:r>
          </a:p>
          <a:p>
            <a:r>
              <a:rPr lang="en-US" dirty="0" smtClean="0"/>
              <a:t>Kyle Griffiths </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096000" y="228600"/>
            <a:ext cx="1876425" cy="241935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096000" y="4267199"/>
            <a:ext cx="1905000" cy="2420471"/>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096000" y="2743200"/>
            <a:ext cx="1905000" cy="14356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smtClean="0"/>
              <a:t>Works Cited </a:t>
            </a:r>
            <a:endParaRPr lang="en-US" dirty="0"/>
          </a:p>
        </p:txBody>
      </p:sp>
      <p:sp>
        <p:nvSpPr>
          <p:cNvPr id="3" name="Content Placeholder 2"/>
          <p:cNvSpPr>
            <a:spLocks noGrp="1"/>
          </p:cNvSpPr>
          <p:nvPr>
            <p:ph idx="1"/>
          </p:nvPr>
        </p:nvSpPr>
        <p:spPr>
          <a:xfrm>
            <a:off x="457200" y="1478280"/>
            <a:ext cx="8458200" cy="5379720"/>
          </a:xfrm>
        </p:spPr>
        <p:txBody>
          <a:bodyPr>
            <a:normAutofit fontScale="55000" lnSpcReduction="20000"/>
          </a:bodyPr>
          <a:lstStyle/>
          <a:p>
            <a:r>
              <a:rPr lang="en-US" sz="2500" dirty="0" smtClean="0"/>
              <a:t>"California Climate Station Precipitation Summary." </a:t>
            </a:r>
            <a:r>
              <a:rPr lang="en-US" sz="2500" i="1" dirty="0" smtClean="0"/>
              <a:t>California Nevada River Forecast Center</a:t>
            </a:r>
            <a:r>
              <a:rPr lang="en-US" sz="2500" dirty="0" smtClean="0"/>
              <a:t>. NOAA, 03 May 2014. Web. 04 May 2014. </a:t>
            </a:r>
          </a:p>
          <a:p>
            <a:r>
              <a:rPr lang="en-US" sz="2500" dirty="0" smtClean="0"/>
              <a:t>Clark, S. M., Dunham, J. B., McEnroe, J. R., &amp; </a:t>
            </a:r>
            <a:r>
              <a:rPr lang="en-US" sz="2500" dirty="0" err="1" smtClean="0"/>
              <a:t>Lightcap</a:t>
            </a:r>
            <a:r>
              <a:rPr lang="en-US" sz="2500" dirty="0" smtClean="0"/>
              <a:t>, S. W. (2014). Breeding site selection by Coho salmon (</a:t>
            </a:r>
            <a:r>
              <a:rPr lang="en-US" sz="2500" dirty="0" err="1" smtClean="0"/>
              <a:t>Oncorhynchus</a:t>
            </a:r>
            <a:r>
              <a:rPr lang="en-US" sz="2500" dirty="0" smtClean="0"/>
              <a:t> </a:t>
            </a:r>
            <a:r>
              <a:rPr lang="en-US" sz="2500" dirty="0" err="1" smtClean="0"/>
              <a:t>kisutch</a:t>
            </a:r>
            <a:r>
              <a:rPr lang="en-US" sz="2500" dirty="0" smtClean="0"/>
              <a:t>) in relation to large wood additions and factors that influence reproductive success. </a:t>
            </a:r>
            <a:r>
              <a:rPr lang="en-US" sz="2500" i="1" dirty="0" smtClean="0"/>
              <a:t>Canadian Journal of Fisheries and Aquatic Sciences</a:t>
            </a:r>
            <a:r>
              <a:rPr lang="en-US" sz="2500" dirty="0" smtClean="0"/>
              <a:t>, </a:t>
            </a:r>
            <a:r>
              <a:rPr lang="en-US" sz="2500" i="1" dirty="0" smtClean="0"/>
              <a:t>71</a:t>
            </a:r>
            <a:r>
              <a:rPr lang="en-US" sz="2500" dirty="0" smtClean="0"/>
              <a:t>(999), 1-10.</a:t>
            </a:r>
          </a:p>
          <a:p>
            <a:r>
              <a:rPr lang="en-US" sz="2500" dirty="0" smtClean="0"/>
              <a:t>Cunningham, Laura (2013). </a:t>
            </a:r>
            <a:r>
              <a:rPr lang="en-US" sz="2500" i="1" dirty="0" smtClean="0"/>
              <a:t>A Wild San Joaquin River at the Site of Today's </a:t>
            </a:r>
            <a:r>
              <a:rPr lang="en-US" sz="2500" i="1" dirty="0" err="1" smtClean="0"/>
              <a:t>Friant</a:t>
            </a:r>
            <a:r>
              <a:rPr lang="en-US" sz="2500" i="1" dirty="0" smtClean="0"/>
              <a:t> Dam</a:t>
            </a:r>
            <a:r>
              <a:rPr lang="en-US" sz="2500" dirty="0" smtClean="0"/>
              <a:t>. Digital image. </a:t>
            </a:r>
            <a:r>
              <a:rPr lang="en-US" sz="2500" i="1" dirty="0" smtClean="0"/>
              <a:t>Blast from the Past</a:t>
            </a:r>
            <a:r>
              <a:rPr lang="en-US" sz="2500" dirty="0" smtClean="0"/>
              <a:t>. Earth Island Journal, </a:t>
            </a:r>
            <a:r>
              <a:rPr lang="en-US" sz="2500" dirty="0" err="1" smtClean="0"/>
              <a:t>n.d</a:t>
            </a:r>
            <a:r>
              <a:rPr lang="en-US" sz="2500" dirty="0" smtClean="0"/>
              <a:t>. Web. 18 Nov. 2014.</a:t>
            </a:r>
          </a:p>
          <a:p>
            <a:r>
              <a:rPr lang="en-US" sz="2500" dirty="0" smtClean="0"/>
              <a:t>Davis, Ken W 2013. "</a:t>
            </a:r>
            <a:r>
              <a:rPr lang="en-US" sz="2500" dirty="0" err="1" smtClean="0"/>
              <a:t>Putah</a:t>
            </a:r>
            <a:r>
              <a:rPr lang="en-US" sz="2500" dirty="0" smtClean="0"/>
              <a:t> Creek Chinook Salmon." </a:t>
            </a:r>
            <a:r>
              <a:rPr lang="en-US" sz="2500" i="1" dirty="0" smtClean="0"/>
              <a:t>Yolo County News</a:t>
            </a:r>
            <a:r>
              <a:rPr lang="en-US" sz="2500" dirty="0" smtClean="0"/>
              <a:t>. Davis Enterprise, 2 Dec. 2013. Web. 18 Nov. 2014.</a:t>
            </a:r>
          </a:p>
          <a:p>
            <a:r>
              <a:rPr lang="en-US" sz="2500" dirty="0" err="1" smtClean="0"/>
              <a:t>DeBare</a:t>
            </a:r>
            <a:r>
              <a:rPr lang="en-US" sz="2500" dirty="0" smtClean="0"/>
              <a:t>, </a:t>
            </a:r>
            <a:r>
              <a:rPr lang="en-US" sz="2500" dirty="0" err="1" smtClean="0"/>
              <a:t>Llana</a:t>
            </a:r>
            <a:r>
              <a:rPr lang="en-US" sz="2500" dirty="0" smtClean="0"/>
              <a:t>. "Golden Gate Birder." </a:t>
            </a:r>
            <a:r>
              <a:rPr lang="en-US" sz="2500" i="1" dirty="0" smtClean="0"/>
              <a:t>Restoring the San Joaquin River</a:t>
            </a:r>
            <a:r>
              <a:rPr lang="en-US" sz="2500" dirty="0" smtClean="0"/>
              <a:t>. Golden Gate Audubon Society, 30 Sept. 2012. Web. 04 May 2014. </a:t>
            </a:r>
          </a:p>
          <a:p>
            <a:r>
              <a:rPr lang="en-US" sz="2500" dirty="0" err="1" smtClean="0"/>
              <a:t>Fickenscher</a:t>
            </a:r>
            <a:r>
              <a:rPr lang="en-US" sz="2500" dirty="0" smtClean="0"/>
              <a:t>, Pete. </a:t>
            </a:r>
            <a:r>
              <a:rPr lang="en-US" sz="2500" i="1" dirty="0" smtClean="0"/>
              <a:t>The </a:t>
            </a:r>
            <a:r>
              <a:rPr lang="en-US" sz="2500" i="1" dirty="0" err="1" smtClean="0"/>
              <a:t>Friant</a:t>
            </a:r>
            <a:r>
              <a:rPr lang="en-US" sz="2500" i="1" dirty="0" smtClean="0"/>
              <a:t> Dam</a:t>
            </a:r>
            <a:r>
              <a:rPr lang="en-US" sz="2500" dirty="0" smtClean="0"/>
              <a:t>. 2006. NOAA Photo Library, </a:t>
            </a:r>
            <a:r>
              <a:rPr lang="en-US" sz="2500" dirty="0" err="1" smtClean="0"/>
              <a:t>Friant</a:t>
            </a:r>
            <a:r>
              <a:rPr lang="en-US" sz="2500" dirty="0" smtClean="0"/>
              <a:t>. </a:t>
            </a:r>
          </a:p>
          <a:p>
            <a:r>
              <a:rPr lang="en-US" sz="2500" dirty="0" smtClean="0"/>
              <a:t>"Fresno California." </a:t>
            </a:r>
            <a:r>
              <a:rPr lang="en-US" sz="2500" i="1" dirty="0" smtClean="0"/>
              <a:t>Google Map/Earth</a:t>
            </a:r>
            <a:r>
              <a:rPr lang="en-US" sz="2500" dirty="0" smtClean="0"/>
              <a:t>. </a:t>
            </a:r>
            <a:r>
              <a:rPr lang="en-US" sz="2500" dirty="0" err="1" smtClean="0"/>
              <a:t>N.p</a:t>
            </a:r>
            <a:r>
              <a:rPr lang="en-US" sz="2500" dirty="0" smtClean="0"/>
              <a:t>.: </a:t>
            </a:r>
            <a:r>
              <a:rPr lang="en-US" sz="2500" dirty="0" err="1" smtClean="0"/>
              <a:t>n.p</a:t>
            </a:r>
            <a:r>
              <a:rPr lang="en-US" sz="2500" dirty="0" smtClean="0"/>
              <a:t>., 2014. N. </a:t>
            </a:r>
            <a:r>
              <a:rPr lang="en-US" sz="2500" dirty="0" err="1" smtClean="0"/>
              <a:t>pag</a:t>
            </a:r>
            <a:r>
              <a:rPr lang="en-US" sz="2500" dirty="0" smtClean="0"/>
              <a:t>. Print. </a:t>
            </a:r>
          </a:p>
          <a:p>
            <a:r>
              <a:rPr lang="en-US" sz="2500" dirty="0" smtClean="0"/>
              <a:t>Fisheries Management Plan: A Framework for Adaptive Management in the San Joaquin River Restoration Program (2010). Draft Program Environmental Impact Statement/</a:t>
            </a:r>
            <a:r>
              <a:rPr lang="en-US" sz="2500" dirty="0" err="1" smtClean="0"/>
              <a:t>Report.Friant</a:t>
            </a:r>
            <a:r>
              <a:rPr lang="en-US" sz="2500" dirty="0" smtClean="0"/>
              <a:t> Dam. (2009). </a:t>
            </a:r>
            <a:r>
              <a:rPr lang="en-US" sz="2500" i="1" dirty="0" smtClean="0"/>
              <a:t>Bureau of Reclamation Homepage</a:t>
            </a:r>
            <a:r>
              <a:rPr lang="en-US" sz="2500" dirty="0" smtClean="0"/>
              <a:t>. Retrieved July 8, 2014, from http://www.usbr.gov/projects/PrintFacilityAttributes.jsp?fac_Name=Friant%20Dam</a:t>
            </a:r>
          </a:p>
          <a:p>
            <a:r>
              <a:rPr lang="en-US" sz="2500" dirty="0" err="1" smtClean="0"/>
              <a:t>Grossi</a:t>
            </a:r>
            <a:r>
              <a:rPr lang="en-US" sz="2500" dirty="0" smtClean="0"/>
              <a:t>, Mark. "For San Joaquin River Revival, Drought Becomes Way of Life." </a:t>
            </a:r>
            <a:r>
              <a:rPr lang="en-US" sz="2500" i="1" dirty="0" smtClean="0"/>
              <a:t>Outdoors</a:t>
            </a:r>
            <a:r>
              <a:rPr lang="en-US" sz="2500" dirty="0" smtClean="0"/>
              <a:t>. FresnoBee.com, 5 Apr. 2014. Web. 04 May 2014. </a:t>
            </a:r>
          </a:p>
          <a:p>
            <a:r>
              <a:rPr lang="en-US" sz="2500" dirty="0" smtClean="0"/>
              <a:t>Jones, Alison. </a:t>
            </a:r>
            <a:r>
              <a:rPr lang="en-US" sz="2500" i="1" dirty="0" smtClean="0"/>
              <a:t>San Joaquin River</a:t>
            </a:r>
            <a:r>
              <a:rPr lang="en-US" sz="2500" dirty="0" smtClean="0"/>
              <a:t>. 2014. Nowater-nolife.org, San Joaquin. </a:t>
            </a:r>
          </a:p>
          <a:p>
            <a:r>
              <a:rPr lang="en-US" sz="2500" dirty="0" smtClean="0"/>
              <a:t>Sullivan, Justin. </a:t>
            </a:r>
            <a:r>
              <a:rPr lang="en-US" sz="2500" i="1" dirty="0" smtClean="0"/>
              <a:t>Jerry Brown</a:t>
            </a:r>
            <a:r>
              <a:rPr lang="en-US" sz="2500" dirty="0" smtClean="0"/>
              <a:t>. 2014. Getty Images, Sacramento. </a:t>
            </a:r>
          </a:p>
          <a:p>
            <a:r>
              <a:rPr lang="en-US" sz="2500" dirty="0" smtClean="0"/>
              <a:t>Suzuki, Lea. </a:t>
            </a:r>
            <a:r>
              <a:rPr lang="en-US" sz="2500" i="1" dirty="0" smtClean="0"/>
              <a:t>Snow Pack</a:t>
            </a:r>
            <a:r>
              <a:rPr lang="en-US" sz="2500" dirty="0" smtClean="0"/>
              <a:t>. 2014. The Chronicle, Sacramento. </a:t>
            </a:r>
          </a:p>
          <a:p>
            <a:r>
              <a:rPr lang="en-US" sz="2500" dirty="0" err="1" smtClean="0"/>
              <a:t>Visser</a:t>
            </a:r>
            <a:r>
              <a:rPr lang="en-US" sz="2500" dirty="0" smtClean="0"/>
              <a:t>, Nick. "California Drought Worsens After State's Warmest Winter On Record." </a:t>
            </a:r>
            <a:r>
              <a:rPr lang="en-US" sz="2500" i="1" dirty="0" smtClean="0"/>
              <a:t>The Huffington Post</a:t>
            </a:r>
            <a:r>
              <a:rPr lang="en-US" sz="2500" dirty="0" smtClean="0"/>
              <a:t>. TheHuffingtonPost.com, 18 Mar. 2014. Web. 04 May 2014. </a:t>
            </a:r>
          </a:p>
          <a:p>
            <a:r>
              <a:rPr lang="en-US" sz="2500" dirty="0" smtClean="0"/>
              <a:t>Walker, John. </a:t>
            </a:r>
            <a:r>
              <a:rPr lang="en-US" sz="2500" i="1" dirty="0" smtClean="0"/>
              <a:t>Don </a:t>
            </a:r>
            <a:r>
              <a:rPr lang="en-US" sz="2500" i="1" dirty="0" err="1" smtClean="0"/>
              <a:t>Portz</a:t>
            </a:r>
            <a:r>
              <a:rPr lang="en-US" sz="2500" i="1" dirty="0" smtClean="0"/>
              <a:t>, USBOR</a:t>
            </a:r>
            <a:r>
              <a:rPr lang="en-US" sz="2500" dirty="0" smtClean="0"/>
              <a:t>. 2014. FresnoBee.com, Fresno. </a:t>
            </a:r>
          </a:p>
          <a:p>
            <a:r>
              <a:rPr lang="en-US" sz="2500" dirty="0" smtClean="0"/>
              <a:t>Weber, M. </a:t>
            </a:r>
            <a:r>
              <a:rPr lang="en-US" sz="2500" i="1" dirty="0" smtClean="0"/>
              <a:t>San Joaquin Riverbed</a:t>
            </a:r>
            <a:r>
              <a:rPr lang="en-US" sz="2500" dirty="0" smtClean="0"/>
              <a:t>. 2012. Fresno. </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105400"/>
            <a:ext cx="8305800" cy="1143000"/>
          </a:xfrm>
        </p:spPr>
        <p:txBody>
          <a:bodyPr/>
          <a:lstStyle/>
          <a:p>
            <a:r>
              <a:rPr lang="en-US" dirty="0" smtClean="0"/>
              <a:t>Problem</a:t>
            </a:r>
            <a:endParaRPr lang="en-US" dirty="0"/>
          </a:p>
        </p:txBody>
      </p:sp>
      <p:sp>
        <p:nvSpPr>
          <p:cNvPr id="6" name="Circular Arrow 5"/>
          <p:cNvSpPr/>
          <p:nvPr/>
        </p:nvSpPr>
        <p:spPr>
          <a:xfrm rot="2845948">
            <a:off x="3943135" y="1097443"/>
            <a:ext cx="1407109" cy="1600487"/>
          </a:xfrm>
          <a:prstGeom prst="circularArrow">
            <a:avLst>
              <a:gd name="adj1" fmla="val 6050"/>
              <a:gd name="adj2" fmla="val 898005"/>
              <a:gd name="adj3" fmla="val 18730233"/>
              <a:gd name="adj4" fmla="val 11334212"/>
              <a:gd name="adj5" fmla="val 7843"/>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descr="Barrin lan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
            <a:ext cx="4117662" cy="2743199"/>
          </a:xfrm>
          <a:prstGeom prst="rect">
            <a:avLst/>
          </a:prstGeom>
        </p:spPr>
      </p:pic>
      <p:pic>
        <p:nvPicPr>
          <p:cNvPr id="5" name="Picture 4" descr="Friant Dam with outpu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8400" y="2133600"/>
            <a:ext cx="3757788" cy="2543615"/>
          </a:xfrm>
          <a:prstGeom prst="rect">
            <a:avLst/>
          </a:prstGeom>
        </p:spPr>
      </p:pic>
      <p:pic>
        <p:nvPicPr>
          <p:cNvPr id="8" name="Picture 7" descr="Crops and water.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8534" y="4191000"/>
            <a:ext cx="3771702" cy="2667000"/>
          </a:xfrm>
          <a:prstGeom prst="rect">
            <a:avLst/>
          </a:prstGeom>
        </p:spPr>
      </p:pic>
      <p:sp>
        <p:nvSpPr>
          <p:cNvPr id="9" name="Circular Arrow 8"/>
          <p:cNvSpPr/>
          <p:nvPr/>
        </p:nvSpPr>
        <p:spPr>
          <a:xfrm rot="2845948">
            <a:off x="6076735" y="3093270"/>
            <a:ext cx="1407109" cy="1600487"/>
          </a:xfrm>
          <a:prstGeom prst="circularArrow">
            <a:avLst>
              <a:gd name="adj1" fmla="val 6050"/>
              <a:gd name="adj2" fmla="val 898005"/>
              <a:gd name="adj3" fmla="val 18730233"/>
              <a:gd name="adj4" fmla="val 11334212"/>
              <a:gd name="adj5" fmla="val 7843"/>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0" y="2743200"/>
            <a:ext cx="2112501" cy="646331"/>
          </a:xfrm>
          <a:prstGeom prst="rect">
            <a:avLst/>
          </a:prstGeom>
          <a:noFill/>
        </p:spPr>
        <p:txBody>
          <a:bodyPr wrap="none" rtlCol="0">
            <a:spAutoFit/>
          </a:bodyPr>
          <a:lstStyle/>
          <a:p>
            <a:pPr algn="ctr"/>
            <a:r>
              <a:rPr lang="en-US" dirty="0" smtClean="0"/>
              <a:t>Barren land needs </a:t>
            </a:r>
          </a:p>
          <a:p>
            <a:pPr algn="ctr"/>
            <a:r>
              <a:rPr lang="en-US" dirty="0" smtClean="0"/>
              <a:t>water to grow crops</a:t>
            </a:r>
            <a:endParaRPr lang="en-US" dirty="0"/>
          </a:p>
        </p:txBody>
      </p:sp>
      <p:sp>
        <p:nvSpPr>
          <p:cNvPr id="13" name="TextBox 12"/>
          <p:cNvSpPr txBox="1"/>
          <p:nvPr/>
        </p:nvSpPr>
        <p:spPr>
          <a:xfrm>
            <a:off x="5562600" y="1371600"/>
            <a:ext cx="1845313" cy="646331"/>
          </a:xfrm>
          <a:prstGeom prst="rect">
            <a:avLst/>
          </a:prstGeom>
          <a:noFill/>
        </p:spPr>
        <p:txBody>
          <a:bodyPr wrap="none" rtlCol="0">
            <a:spAutoFit/>
          </a:bodyPr>
          <a:lstStyle/>
          <a:p>
            <a:pPr algn="ctr"/>
            <a:r>
              <a:rPr lang="en-US" dirty="0" smtClean="0"/>
              <a:t>Dam the rive for </a:t>
            </a:r>
          </a:p>
          <a:p>
            <a:pPr algn="ctr"/>
            <a:r>
              <a:rPr lang="en-US" dirty="0" smtClean="0"/>
              <a:t>water storage</a:t>
            </a:r>
            <a:endParaRPr lang="en-US" dirty="0"/>
          </a:p>
        </p:txBody>
      </p:sp>
      <p:sp>
        <p:nvSpPr>
          <p:cNvPr id="14" name="TextBox 13"/>
          <p:cNvSpPr txBox="1"/>
          <p:nvPr/>
        </p:nvSpPr>
        <p:spPr>
          <a:xfrm>
            <a:off x="7438084" y="3810000"/>
            <a:ext cx="1705916" cy="369332"/>
          </a:xfrm>
          <a:prstGeom prst="rect">
            <a:avLst/>
          </a:prstGeom>
          <a:noFill/>
        </p:spPr>
        <p:txBody>
          <a:bodyPr wrap="none" rtlCol="0">
            <a:spAutoFit/>
          </a:bodyPr>
          <a:lstStyle/>
          <a:p>
            <a:r>
              <a:rPr lang="en-US" dirty="0" smtClean="0"/>
              <a:t>Crops can grow</a:t>
            </a:r>
            <a:endParaRPr lang="en-US" dirty="0"/>
          </a:p>
        </p:txBody>
      </p:sp>
      <p:sp>
        <p:nvSpPr>
          <p:cNvPr id="15" name="TextBox 14"/>
          <p:cNvSpPr txBox="1"/>
          <p:nvPr/>
        </p:nvSpPr>
        <p:spPr>
          <a:xfrm>
            <a:off x="3048000" y="4724400"/>
            <a:ext cx="2354684" cy="646331"/>
          </a:xfrm>
          <a:prstGeom prst="rect">
            <a:avLst/>
          </a:prstGeom>
          <a:noFill/>
        </p:spPr>
        <p:txBody>
          <a:bodyPr wrap="none" rtlCol="0">
            <a:spAutoFit/>
          </a:bodyPr>
          <a:lstStyle/>
          <a:p>
            <a:pPr algn="ctr"/>
            <a:r>
              <a:rPr lang="en-US" dirty="0" smtClean="0"/>
              <a:t>Ship water via canals </a:t>
            </a:r>
          </a:p>
          <a:p>
            <a:pPr algn="ctr"/>
            <a:r>
              <a:rPr lang="en-US" dirty="0" smtClean="0"/>
              <a:t>to areas with no water</a:t>
            </a:r>
            <a:endParaRPr lang="en-US" dirty="0"/>
          </a:p>
        </p:txBody>
      </p:sp>
    </p:spTree>
    <p:extLst>
      <p:ext uri="{BB962C8B-B14F-4D97-AF65-F5344CB8AC3E}">
        <p14:creationId xmlns:p14="http://schemas.microsoft.com/office/powerpoint/2010/main" val="3547777273"/>
      </p:ext>
    </p:extLst>
  </p:cSld>
  <p:clrMapOvr>
    <a:masterClrMapping/>
  </p:clrMapOvr>
  <p:transition advTm="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SJR_DRY.jpg"/>
          <p:cNvPicPr>
            <a:picLocks noGrp="1" noChangeAspect="1"/>
          </p:cNvPicPr>
          <p:nvPr>
            <p:ph sz="half" idx="2"/>
          </p:nvPr>
        </p:nvPicPr>
        <p:blipFill>
          <a:blip r:embed="rId2" cstate="email">
            <a:extLst>
              <a:ext uri="{28A0092B-C50C-407E-A947-70E740481C1C}">
                <a14:useLocalDpi xmlns:a14="http://schemas.microsoft.com/office/drawing/2010/main"/>
              </a:ext>
            </a:extLst>
          </a:blip>
          <a:srcRect r="-1734"/>
          <a:stretch>
            <a:fillRect/>
          </a:stretch>
        </p:blipFill>
        <p:spPr>
          <a:xfrm>
            <a:off x="228600" y="1241460"/>
            <a:ext cx="8534400" cy="5235539"/>
          </a:xfrm>
        </p:spPr>
      </p:pic>
      <p:sp>
        <p:nvSpPr>
          <p:cNvPr id="9" name="TextBox 8"/>
          <p:cNvSpPr txBox="1"/>
          <p:nvPr/>
        </p:nvSpPr>
        <p:spPr>
          <a:xfrm>
            <a:off x="7467600" y="6412468"/>
            <a:ext cx="1285929" cy="369332"/>
          </a:xfrm>
          <a:prstGeom prst="rect">
            <a:avLst/>
          </a:prstGeom>
          <a:noFill/>
        </p:spPr>
        <p:txBody>
          <a:bodyPr wrap="none" rtlCol="0">
            <a:spAutoFit/>
          </a:bodyPr>
          <a:lstStyle/>
          <a:p>
            <a:r>
              <a:rPr lang="en-US" dirty="0" smtClean="0"/>
              <a:t>Jones, 2014</a:t>
            </a:r>
            <a:endParaRPr lang="en-US" dirty="0"/>
          </a:p>
        </p:txBody>
      </p:sp>
      <p:sp>
        <p:nvSpPr>
          <p:cNvPr id="5" name="TextBox 4"/>
          <p:cNvSpPr txBox="1"/>
          <p:nvPr/>
        </p:nvSpPr>
        <p:spPr>
          <a:xfrm>
            <a:off x="1066800" y="6488668"/>
            <a:ext cx="5486182" cy="369332"/>
          </a:xfrm>
          <a:prstGeom prst="rect">
            <a:avLst/>
          </a:prstGeom>
          <a:noFill/>
        </p:spPr>
        <p:txBody>
          <a:bodyPr wrap="none" rtlCol="0">
            <a:spAutoFit/>
          </a:bodyPr>
          <a:lstStyle/>
          <a:p>
            <a:r>
              <a:rPr lang="en-US" dirty="0" smtClean="0"/>
              <a:t>60 years this is what the San Joaquin River looked like</a:t>
            </a:r>
            <a:endParaRPr lang="en-US" dirty="0"/>
          </a:p>
        </p:txBody>
      </p:sp>
      <p:sp>
        <p:nvSpPr>
          <p:cNvPr id="6" name="Title 4"/>
          <p:cNvSpPr txBox="1">
            <a:spLocks/>
          </p:cNvSpPr>
          <p:nvPr/>
        </p:nvSpPr>
        <p:spPr>
          <a:xfrm>
            <a:off x="838200" y="228600"/>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Problem</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3712722218"/>
      </p:ext>
    </p:extLst>
  </p:cSld>
  <p:clrMapOvr>
    <a:masterClrMapping/>
  </p:clrMapOvr>
  <p:transition advTm="15"/>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idx="1"/>
          </p:nvPr>
        </p:nvSpPr>
        <p:spPr/>
        <p:txBody>
          <a:bodyPr>
            <a:normAutofit/>
          </a:bodyPr>
          <a:lstStyle/>
          <a:p>
            <a:r>
              <a:rPr lang="en-US" sz="2800" dirty="0" smtClean="0"/>
              <a:t>Settlement of </a:t>
            </a:r>
            <a:r>
              <a:rPr lang="en-US" sz="2800" i="1" dirty="0" smtClean="0"/>
              <a:t>NRDC et al. v. Kirk Rogers et al. 2006</a:t>
            </a:r>
            <a:endParaRPr lang="en-US" sz="2800" dirty="0" smtClean="0"/>
          </a:p>
          <a:p>
            <a:r>
              <a:rPr lang="en-US" sz="2800" dirty="0" smtClean="0"/>
              <a:t>Created the SJRRP:</a:t>
            </a:r>
          </a:p>
          <a:p>
            <a:pPr lvl="1"/>
            <a:r>
              <a:rPr lang="en-US" sz="2800" dirty="0" smtClean="0"/>
              <a:t>San Joaquin River Restoration Program (SJRRP)</a:t>
            </a:r>
          </a:p>
          <a:p>
            <a:pPr lvl="2"/>
            <a:r>
              <a:rPr lang="en-US" sz="2500" dirty="0" smtClean="0"/>
              <a:t>Restore the salmon populations and manage the water to minimize adverse affects on water users (farms)</a:t>
            </a:r>
          </a:p>
          <a:p>
            <a:endParaRPr lang="en-US" dirty="0"/>
          </a:p>
        </p:txBody>
      </p:sp>
      <p:sp>
        <p:nvSpPr>
          <p:cNvPr id="4" name="TextBox 3"/>
          <p:cNvSpPr txBox="1"/>
          <p:nvPr/>
        </p:nvSpPr>
        <p:spPr>
          <a:xfrm>
            <a:off x="4267200" y="990600"/>
            <a:ext cx="3766609" cy="769441"/>
          </a:xfrm>
          <a:prstGeom prst="rect">
            <a:avLst/>
          </a:prstGeom>
          <a:noFill/>
        </p:spPr>
        <p:txBody>
          <a:bodyPr wrap="none" rtlCol="0">
            <a:spAutoFit/>
          </a:bodyPr>
          <a:lstStyle/>
          <a:p>
            <a:r>
              <a:rPr lang="en-US" sz="4400" b="1" dirty="0" smtClean="0">
                <a:solidFill>
                  <a:srgbClr val="FF0000"/>
                </a:solidFill>
              </a:rPr>
              <a:t>That is illegal</a:t>
            </a:r>
            <a:endParaRPr lang="en-US" sz="4400" b="1" dirty="0">
              <a:solidFill>
                <a:srgbClr val="FF0000"/>
              </a:solidFill>
            </a:endParaRPr>
          </a:p>
        </p:txBody>
      </p:sp>
      <p:sp>
        <p:nvSpPr>
          <p:cNvPr id="6" name="TextBox 5"/>
          <p:cNvSpPr txBox="1"/>
          <p:nvPr/>
        </p:nvSpPr>
        <p:spPr>
          <a:xfrm>
            <a:off x="5257800" y="4495800"/>
            <a:ext cx="2629822" cy="276999"/>
          </a:xfrm>
          <a:prstGeom prst="rect">
            <a:avLst/>
          </a:prstGeom>
          <a:noFill/>
        </p:spPr>
        <p:txBody>
          <a:bodyPr wrap="none" rtlCol="0">
            <a:spAutoFit/>
          </a:bodyPr>
          <a:lstStyle/>
          <a:p>
            <a:r>
              <a:rPr lang="en-US" sz="1200" dirty="0" smtClean="0"/>
              <a:t>SJRRP Reintroduction Strategy (2011)</a:t>
            </a:r>
            <a:endParaRPr lang="en-US" sz="1200" dirty="0"/>
          </a:p>
        </p:txBody>
      </p:sp>
      <p:sp>
        <p:nvSpPr>
          <p:cNvPr id="7" name="TextBox 6"/>
          <p:cNvSpPr txBox="1"/>
          <p:nvPr/>
        </p:nvSpPr>
        <p:spPr>
          <a:xfrm>
            <a:off x="7696200" y="2362200"/>
            <a:ext cx="920893" cy="276999"/>
          </a:xfrm>
          <a:prstGeom prst="rect">
            <a:avLst/>
          </a:prstGeom>
          <a:noFill/>
        </p:spPr>
        <p:txBody>
          <a:bodyPr wrap="none" rtlCol="0">
            <a:spAutoFit/>
          </a:bodyPr>
          <a:lstStyle/>
          <a:p>
            <a:r>
              <a:rPr lang="en-US" sz="1200" dirty="0" smtClean="0"/>
              <a:t>FMP,(2010)</a:t>
            </a:r>
            <a:endParaRPr lang="en-US" sz="1200" dirty="0"/>
          </a:p>
        </p:txBody>
      </p:sp>
    </p:spTree>
  </p:cSld>
  <p:clrMapOvr>
    <a:masterClrMapping/>
  </p:clrMapOvr>
  <p:transition advTm="78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05800" cy="1143000"/>
          </a:xfrm>
        </p:spPr>
        <p:txBody>
          <a:bodyPr/>
          <a:lstStyle/>
          <a:p>
            <a:r>
              <a:rPr lang="en-US" dirty="0" smtClean="0"/>
              <a:t>Solution</a:t>
            </a:r>
            <a:endParaRPr lang="en-US" dirty="0"/>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43443" y="3860827"/>
            <a:ext cx="4402598" cy="2466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6117" y="2008213"/>
            <a:ext cx="3694209" cy="2233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82825" y="4446627"/>
            <a:ext cx="2099614" cy="369332"/>
          </a:xfrm>
          <a:prstGeom prst="rect">
            <a:avLst/>
          </a:prstGeom>
          <a:noFill/>
        </p:spPr>
        <p:txBody>
          <a:bodyPr wrap="none" rtlCol="0">
            <a:spAutoFit/>
          </a:bodyPr>
          <a:lstStyle/>
          <a:p>
            <a:r>
              <a:rPr lang="en-US" dirty="0" smtClean="0">
                <a:latin typeface="+mj-lt"/>
              </a:rPr>
              <a:t>Trapped in Reach 5A</a:t>
            </a:r>
            <a:endParaRPr lang="en-US" dirty="0">
              <a:latin typeface="+mj-lt"/>
            </a:endParaRPr>
          </a:p>
        </p:txBody>
      </p:sp>
      <p:sp>
        <p:nvSpPr>
          <p:cNvPr id="6" name="TextBox 5"/>
          <p:cNvSpPr txBox="1"/>
          <p:nvPr/>
        </p:nvSpPr>
        <p:spPr>
          <a:xfrm>
            <a:off x="5772991" y="6336268"/>
            <a:ext cx="2023439" cy="369332"/>
          </a:xfrm>
          <a:prstGeom prst="rect">
            <a:avLst/>
          </a:prstGeom>
          <a:noFill/>
        </p:spPr>
        <p:txBody>
          <a:bodyPr wrap="none" rtlCol="0">
            <a:spAutoFit/>
          </a:bodyPr>
          <a:lstStyle/>
          <a:p>
            <a:r>
              <a:rPr lang="en-US" dirty="0" smtClean="0">
                <a:latin typeface="+mj-lt"/>
              </a:rPr>
              <a:t>Hauled to Reach 1A</a:t>
            </a:r>
            <a:endParaRPr lang="en-US" dirty="0">
              <a:latin typeface="+mj-lt"/>
            </a:endParaRPr>
          </a:p>
        </p:txBody>
      </p:sp>
      <p:sp>
        <p:nvSpPr>
          <p:cNvPr id="9" name="Circular Arrow 8"/>
          <p:cNvSpPr/>
          <p:nvPr/>
        </p:nvSpPr>
        <p:spPr>
          <a:xfrm rot="2845948">
            <a:off x="3328317" y="2640366"/>
            <a:ext cx="2030166" cy="2273892"/>
          </a:xfrm>
          <a:prstGeom prst="circularArrow">
            <a:avLst>
              <a:gd name="adj1" fmla="val 6050"/>
              <a:gd name="adj2" fmla="val 898005"/>
              <a:gd name="adj3" fmla="val 18730233"/>
              <a:gd name="adj4" fmla="val 11334212"/>
              <a:gd name="adj5" fmla="val 78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4618" y="6634879"/>
            <a:ext cx="3321743"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effectLst/>
                <a:uLnTx/>
                <a:uFillTx/>
                <a:latin typeface="+mj-lt"/>
              </a:rPr>
              <a:t>Photos Courtesy of the United States Bureau of Reclamation</a:t>
            </a:r>
          </a:p>
        </p:txBody>
      </p:sp>
      <p:sp>
        <p:nvSpPr>
          <p:cNvPr id="4" name="TextBox 3"/>
          <p:cNvSpPr txBox="1"/>
          <p:nvPr/>
        </p:nvSpPr>
        <p:spPr>
          <a:xfrm>
            <a:off x="822882" y="4851426"/>
            <a:ext cx="2619500" cy="369332"/>
          </a:xfrm>
          <a:prstGeom prst="rect">
            <a:avLst/>
          </a:prstGeom>
          <a:noFill/>
        </p:spPr>
        <p:txBody>
          <a:bodyPr wrap="none" rtlCol="0">
            <a:spAutoFit/>
          </a:bodyPr>
          <a:lstStyle/>
          <a:p>
            <a:r>
              <a:rPr lang="en-US" dirty="0" smtClean="0">
                <a:latin typeface="+mj-lt"/>
              </a:rPr>
              <a:t>Past the Hills Ferry Barrier</a:t>
            </a:r>
            <a:endParaRPr lang="en-US" dirty="0">
              <a:latin typeface="+mj-lt"/>
            </a:endParaRPr>
          </a:p>
        </p:txBody>
      </p:sp>
      <p:sp>
        <p:nvSpPr>
          <p:cNvPr id="11" name="Content Placeholder 13"/>
          <p:cNvSpPr txBox="1">
            <a:spLocks/>
          </p:cNvSpPr>
          <p:nvPr/>
        </p:nvSpPr>
        <p:spPr>
          <a:xfrm>
            <a:off x="5105400" y="1280160"/>
            <a:ext cx="4038600" cy="4434840"/>
          </a:xfrm>
          <a:prstGeom prst="rect">
            <a:avLst/>
          </a:prstGeom>
        </p:spPr>
        <p:txBody>
          <a:bodyPr/>
          <a:lstStyle/>
          <a:p>
            <a:pPr marL="274320" indent="-274320">
              <a:spcBef>
                <a:spcPct val="20000"/>
              </a:spcBef>
              <a:buClr>
                <a:schemeClr val="accent3"/>
              </a:buClr>
              <a:buSzPct val="95000"/>
              <a:buFont typeface="Wingdings 2"/>
              <a:buChar char=""/>
              <a:defRPr/>
            </a:pPr>
            <a:r>
              <a:rPr lang="en-US" sz="2600" dirty="0" smtClean="0"/>
              <a:t>Bring back the salmon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USBOR</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Reintroduce the Chinook salmon to the San Joaquin River</a:t>
            </a:r>
          </a:p>
        </p:txBody>
      </p:sp>
    </p:spTree>
    <p:extLst>
      <p:ext uri="{BB962C8B-B14F-4D97-AF65-F5344CB8AC3E}">
        <p14:creationId xmlns:p14="http://schemas.microsoft.com/office/powerpoint/2010/main" val="3547777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H="1">
            <a:off x="1676400" y="2590800"/>
            <a:ext cx="8382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8001000" y="3733800"/>
            <a:ext cx="609600"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732913">
            <a:off x="3740357" y="3734747"/>
            <a:ext cx="2511778" cy="369332"/>
          </a:xfrm>
          <a:prstGeom prst="rect">
            <a:avLst/>
          </a:prstGeom>
          <a:solidFill>
            <a:schemeClr val="bg1">
              <a:lumMod val="85000"/>
              <a:alpha val="60000"/>
            </a:schemeClr>
          </a:solidFill>
        </p:spPr>
        <p:txBody>
          <a:bodyPr wrap="none" rtlCol="0">
            <a:spAutoFit/>
          </a:bodyPr>
          <a:lstStyle/>
          <a:p>
            <a:r>
              <a:rPr lang="en-US" b="1" dirty="0" smtClean="0">
                <a:latin typeface="+mj-lt"/>
              </a:rPr>
              <a:t>83 Miles Via Highway 99</a:t>
            </a:r>
            <a:endParaRPr lang="en-US" b="1" dirty="0">
              <a:latin typeface="+mj-lt"/>
            </a:endParaRPr>
          </a:p>
        </p:txBody>
      </p:sp>
      <p:sp>
        <p:nvSpPr>
          <p:cNvPr id="10" name="TextBox 9"/>
          <p:cNvSpPr txBox="1"/>
          <p:nvPr/>
        </p:nvSpPr>
        <p:spPr>
          <a:xfrm>
            <a:off x="1901611" y="2006025"/>
            <a:ext cx="1225977" cy="584775"/>
          </a:xfrm>
          <a:prstGeom prst="rect">
            <a:avLst/>
          </a:prstGeom>
          <a:solidFill>
            <a:schemeClr val="bg1">
              <a:lumMod val="85000"/>
              <a:alpha val="60000"/>
            </a:schemeClr>
          </a:solidFill>
        </p:spPr>
        <p:txBody>
          <a:bodyPr wrap="none" rtlCol="0">
            <a:spAutoFit/>
          </a:bodyPr>
          <a:lstStyle/>
          <a:p>
            <a:r>
              <a:rPr lang="en-US" b="1" dirty="0" smtClean="0">
                <a:latin typeface="+mj-lt"/>
              </a:rPr>
              <a:t>Turlock, Ca</a:t>
            </a:r>
          </a:p>
          <a:p>
            <a:pPr algn="ctr"/>
            <a:r>
              <a:rPr lang="en-US" sz="1400" dirty="0" smtClean="0">
                <a:latin typeface="+mj-lt"/>
              </a:rPr>
              <a:t>Reach 5A</a:t>
            </a:r>
            <a:endParaRPr lang="en-US" sz="1400" dirty="0">
              <a:latin typeface="+mj-lt"/>
            </a:endParaRPr>
          </a:p>
        </p:txBody>
      </p:sp>
      <p:sp>
        <p:nvSpPr>
          <p:cNvPr id="12" name="TextBox 11"/>
          <p:cNvSpPr txBox="1"/>
          <p:nvPr/>
        </p:nvSpPr>
        <p:spPr>
          <a:xfrm>
            <a:off x="7162800" y="3136612"/>
            <a:ext cx="1167756" cy="584775"/>
          </a:xfrm>
          <a:prstGeom prst="rect">
            <a:avLst/>
          </a:prstGeom>
          <a:solidFill>
            <a:schemeClr val="bg1">
              <a:lumMod val="85000"/>
              <a:alpha val="60000"/>
            </a:schemeClr>
          </a:solidFill>
        </p:spPr>
        <p:txBody>
          <a:bodyPr wrap="none" rtlCol="0">
            <a:spAutoFit/>
          </a:bodyPr>
          <a:lstStyle/>
          <a:p>
            <a:r>
              <a:rPr lang="en-US" b="1" dirty="0" smtClean="0">
                <a:latin typeface="+mj-lt"/>
              </a:rPr>
              <a:t>Fresno, Ca</a:t>
            </a:r>
          </a:p>
          <a:p>
            <a:pPr algn="ctr"/>
            <a:r>
              <a:rPr lang="en-US" sz="1400" dirty="0" smtClean="0">
                <a:latin typeface="+mj-lt"/>
              </a:rPr>
              <a:t>Reach 1A</a:t>
            </a:r>
            <a:endParaRPr lang="en-US" sz="1400" dirty="0">
              <a:latin typeface="+mj-lt"/>
            </a:endParaRPr>
          </a:p>
        </p:txBody>
      </p:sp>
    </p:spTree>
    <p:extLst>
      <p:ext uri="{BB962C8B-B14F-4D97-AF65-F5344CB8AC3E}">
        <p14:creationId xmlns:p14="http://schemas.microsoft.com/office/powerpoint/2010/main" val="164275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schemeClr>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658482"/>
            <a:ext cx="9601200" cy="4904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a:off x="7010400" y="1143000"/>
            <a:ext cx="76200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838200" y="2895600"/>
            <a:ext cx="381000" cy="63827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13108" y="2526268"/>
            <a:ext cx="1291892" cy="369332"/>
          </a:xfrm>
          <a:prstGeom prst="rect">
            <a:avLst/>
          </a:prstGeom>
          <a:solidFill>
            <a:schemeClr val="bg1">
              <a:lumMod val="85000"/>
              <a:alpha val="60000"/>
            </a:schemeClr>
          </a:solidFill>
        </p:spPr>
        <p:txBody>
          <a:bodyPr wrap="none" rtlCol="0">
            <a:spAutoFit/>
          </a:bodyPr>
          <a:lstStyle/>
          <a:p>
            <a:r>
              <a:rPr lang="en-US" b="1" dirty="0" smtClean="0">
                <a:latin typeface="+mj-lt"/>
              </a:rPr>
              <a:t>Highway 99</a:t>
            </a:r>
            <a:endParaRPr lang="en-US" b="1" dirty="0">
              <a:latin typeface="+mj-lt"/>
            </a:endParaRPr>
          </a:p>
        </p:txBody>
      </p:sp>
      <p:sp>
        <p:nvSpPr>
          <p:cNvPr id="9" name="TextBox 8"/>
          <p:cNvSpPr txBox="1"/>
          <p:nvPr/>
        </p:nvSpPr>
        <p:spPr>
          <a:xfrm>
            <a:off x="6211267" y="727670"/>
            <a:ext cx="1561133" cy="369332"/>
          </a:xfrm>
          <a:prstGeom prst="rect">
            <a:avLst/>
          </a:prstGeom>
          <a:solidFill>
            <a:schemeClr val="bg1">
              <a:lumMod val="85000"/>
              <a:alpha val="60000"/>
            </a:schemeClr>
          </a:solidFill>
        </p:spPr>
        <p:txBody>
          <a:bodyPr wrap="none" rtlCol="0">
            <a:spAutoFit/>
          </a:bodyPr>
          <a:lstStyle/>
          <a:p>
            <a:r>
              <a:rPr lang="en-US" b="1" dirty="0" smtClean="0">
                <a:latin typeface="+mj-lt"/>
              </a:rPr>
              <a:t>Lake Millerton</a:t>
            </a:r>
            <a:endParaRPr lang="en-US" b="1" dirty="0">
              <a:latin typeface="+mj-lt"/>
            </a:endParaRPr>
          </a:p>
        </p:txBody>
      </p:sp>
      <p:sp>
        <p:nvSpPr>
          <p:cNvPr id="10" name="TextBox 9"/>
          <p:cNvSpPr txBox="1"/>
          <p:nvPr/>
        </p:nvSpPr>
        <p:spPr>
          <a:xfrm>
            <a:off x="1143000" y="73707"/>
            <a:ext cx="1759200" cy="584775"/>
          </a:xfrm>
          <a:prstGeom prst="rect">
            <a:avLst/>
          </a:prstGeom>
          <a:noFill/>
        </p:spPr>
        <p:txBody>
          <a:bodyPr wrap="none" rtlCol="0">
            <a:spAutoFit/>
          </a:bodyPr>
          <a:lstStyle/>
          <a:p>
            <a:r>
              <a:rPr lang="en-US" sz="3200" b="1" dirty="0" smtClean="0">
                <a:latin typeface="+mj-lt"/>
              </a:rPr>
              <a:t>Reach 1A</a:t>
            </a:r>
            <a:endParaRPr lang="en-US" sz="3200" b="1" dirty="0">
              <a:latin typeface="+mj-lt"/>
            </a:endParaRPr>
          </a:p>
        </p:txBody>
      </p:sp>
      <p:pic>
        <p:nvPicPr>
          <p:cNvPr id="1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87641" y="3429000"/>
            <a:ext cx="3256359"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Straight Arrow Connector 12"/>
          <p:cNvCxnSpPr/>
          <p:nvPr/>
        </p:nvCxnSpPr>
        <p:spPr>
          <a:xfrm flipH="1" flipV="1">
            <a:off x="1066800" y="3581400"/>
            <a:ext cx="4572000" cy="14478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143000" y="1524000"/>
            <a:ext cx="6248400" cy="1828800"/>
          </a:xfrm>
          <a:prstGeom prst="straightConnector1">
            <a:avLst/>
          </a:prstGeom>
          <a:ln w="635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486400" y="1828800"/>
            <a:ext cx="2362200" cy="1600200"/>
          </a:xfrm>
          <a:prstGeom prst="straightConnector1">
            <a:avLst/>
          </a:prstGeom>
          <a:ln w="508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506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6"/>
                                        </p:tgtEl>
                                        <p:attrNameLst>
                                          <p:attrName>ppt_x</p:attrName>
                                        </p:attrNameLst>
                                      </p:cBhvr>
                                      <p:tavLst>
                                        <p:tav tm="0">
                                          <p:val>
                                            <p:strVal val="ppt_x"/>
                                          </p:val>
                                        </p:tav>
                                        <p:tav tm="100000">
                                          <p:val>
                                            <p:strVal val="ppt_x"/>
                                          </p:val>
                                        </p:tav>
                                      </p:tavLst>
                                    </p:anim>
                                    <p:anim calcmode="lin" valueType="num">
                                      <p:cBhvr additive="base">
                                        <p:cTn id="25" dur="500"/>
                                        <p:tgtEl>
                                          <p:spTgt spid="16"/>
                                        </p:tgtEl>
                                        <p:attrNameLst>
                                          <p:attrName>ppt_y</p:attrName>
                                        </p:attrNameLst>
                                      </p:cBhvr>
                                      <p:tavLst>
                                        <p:tav tm="0">
                                          <p:val>
                                            <p:strVal val="ppt_y"/>
                                          </p:val>
                                        </p:tav>
                                        <p:tav tm="100000">
                                          <p:val>
                                            <p:strVal val="1+ppt_h/2"/>
                                          </p:val>
                                        </p:tav>
                                      </p:tavLst>
                                    </p:anim>
                                    <p:set>
                                      <p:cBhvr>
                                        <p:cTn id="26" dur="1" fill="hold">
                                          <p:stCondLst>
                                            <p:cond delay="499"/>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04800"/>
            <a:ext cx="8305800" cy="1143000"/>
          </a:xfrm>
        </p:spPr>
        <p:txBody>
          <a:bodyPr>
            <a:normAutofit/>
          </a:bodyPr>
          <a:lstStyle/>
          <a:p>
            <a:r>
              <a:rPr lang="en-US" dirty="0" smtClean="0"/>
              <a:t>Spawning Survey</a:t>
            </a:r>
            <a:endParaRPr lang="en-US"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1476375"/>
            <a:ext cx="3274050"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7200" y="3657600"/>
            <a:ext cx="2694969" cy="246221"/>
          </a:xfrm>
          <a:prstGeom prst="rect">
            <a:avLst/>
          </a:prstGeom>
          <a:noFill/>
        </p:spPr>
        <p:txBody>
          <a:bodyPr wrap="none" rtlCol="0">
            <a:spAutoFit/>
          </a:bodyPr>
          <a:lstStyle/>
          <a:p>
            <a:r>
              <a:rPr lang="en-US" sz="1000" dirty="0" smtClean="0">
                <a:latin typeface="+mj-lt"/>
              </a:rPr>
              <a:t>Photo Courtesy of the Los Angeles Times (2013)</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8200" y="1721592"/>
            <a:ext cx="4200963" cy="3917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a:off x="2438400" y="2133600"/>
            <a:ext cx="2895600" cy="1143000"/>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86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5460</TotalTime>
  <Words>936</Words>
  <Application>Microsoft Office PowerPoint</Application>
  <PresentationFormat>On-screen Show (4:3)</PresentationFormat>
  <Paragraphs>197</Paragraphs>
  <Slides>24</Slides>
  <Notes>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Flow</vt:lpstr>
      <vt:lpstr>Redd Site Selection of the Reintroduced Population of Chinook Salmon (Oncorhynchus Tshawytscha) on the  San Joaquin River, California</vt:lpstr>
      <vt:lpstr>Overview</vt:lpstr>
      <vt:lpstr>Problem</vt:lpstr>
      <vt:lpstr>PowerPoint Presentation</vt:lpstr>
      <vt:lpstr>Problem</vt:lpstr>
      <vt:lpstr>Solution</vt:lpstr>
      <vt:lpstr>PowerPoint Presentation</vt:lpstr>
      <vt:lpstr>PowerPoint Presentation</vt:lpstr>
      <vt:lpstr>Spawning Survey</vt:lpstr>
      <vt:lpstr>PowerPoint Presentation</vt:lpstr>
      <vt:lpstr>Why do female Chinook salmon select certain areas to create their redds? </vt:lpstr>
      <vt:lpstr>In the Fall of 2014</vt:lpstr>
      <vt:lpstr>Hypothesis</vt:lpstr>
      <vt:lpstr>Variables</vt:lpstr>
      <vt:lpstr>Activity Area</vt:lpstr>
      <vt:lpstr>Replication</vt:lpstr>
      <vt:lpstr>Selected vs. Non-Selected</vt:lpstr>
      <vt:lpstr>Type of Experiment</vt:lpstr>
      <vt:lpstr>Experimental Error</vt:lpstr>
      <vt:lpstr>Example Stats</vt:lpstr>
      <vt:lpstr>PowerPoint Presentation</vt:lpstr>
      <vt:lpstr>Future Work</vt:lpstr>
      <vt:lpstr>Special Thanks to…..</vt:lpstr>
      <vt:lpstr>Works Cited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for Dinner?</dc:title>
  <dc:creator>UserID</dc:creator>
  <cp:lastModifiedBy>UserID</cp:lastModifiedBy>
  <cp:revision>83</cp:revision>
  <dcterms:created xsi:type="dcterms:W3CDTF">2014-07-17T14:19:59Z</dcterms:created>
  <dcterms:modified xsi:type="dcterms:W3CDTF">2014-12-08T22:50:47Z</dcterms:modified>
</cp:coreProperties>
</file>