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2"/>
  </p:notesMasterIdLst>
  <p:sldIdLst>
    <p:sldId id="256" r:id="rId2"/>
    <p:sldId id="278" r:id="rId3"/>
    <p:sldId id="275" r:id="rId4"/>
    <p:sldId id="283" r:id="rId5"/>
    <p:sldId id="280" r:id="rId6"/>
    <p:sldId id="268" r:id="rId7"/>
    <p:sldId id="287" r:id="rId8"/>
    <p:sldId id="263" r:id="rId9"/>
    <p:sldId id="284" r:id="rId10"/>
    <p:sldId id="28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9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3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D3C5F-3D58-E44C-B5E1-344F35B12DD8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E8D33-16AF-154B-AA50-0FA8F6E880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7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19270FAA-D51B-404E-88B1-C0EF1B587FE6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B660C13-E54D-0E4A-8839-071A12A2B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uclear.calpoly.edu/~alic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35" y="-32413"/>
            <a:ext cx="9138592" cy="6486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699" y="0"/>
            <a:ext cx="8868057" cy="1975104"/>
          </a:xfrm>
        </p:spPr>
        <p:txBody>
          <a:bodyPr/>
          <a:lstStyle/>
          <a:p>
            <a:r>
              <a:rPr lang="en-US" dirty="0" smtClean="0"/>
              <a:t>A Large ION Collider Experiment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6001603"/>
            <a:ext cx="349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Jennifer </a:t>
            </a:r>
            <a:r>
              <a:rPr lang="en-US" sz="2400" dirty="0" err="1" smtClean="0"/>
              <a:t>Klay</a:t>
            </a:r>
            <a:endParaRPr lang="en-US" sz="2400" dirty="0" smtClean="0"/>
          </a:p>
          <a:p>
            <a:pPr algn="r"/>
            <a:r>
              <a:rPr lang="en-US" sz="2400" dirty="0" smtClean="0"/>
              <a:t>Cal Poly San Luis Obispo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Students’ lack of computing skills</a:t>
            </a:r>
          </a:p>
          <a:p>
            <a:pPr lvl="1"/>
            <a:r>
              <a:rPr lang="en-US" dirty="0" smtClean="0"/>
              <a:t>Programming</a:t>
            </a:r>
          </a:p>
          <a:p>
            <a:pPr lvl="1"/>
            <a:r>
              <a:rPr lang="en-US" dirty="0" smtClean="0"/>
              <a:t>Unix/</a:t>
            </a:r>
            <a:r>
              <a:rPr lang="en-US" dirty="0" err="1" smtClean="0"/>
              <a:t>linux</a:t>
            </a:r>
            <a:r>
              <a:rPr lang="en-US" dirty="0" smtClean="0"/>
              <a:t> familiarity</a:t>
            </a:r>
          </a:p>
          <a:p>
            <a:r>
              <a:rPr lang="en-US" dirty="0" smtClean="0"/>
              <a:t>Finding time to supervise students</a:t>
            </a:r>
          </a:p>
          <a:p>
            <a:pPr lvl="1"/>
            <a:r>
              <a:rPr lang="en-US" dirty="0" smtClean="0"/>
              <a:t>Heavy teaching load (generally)</a:t>
            </a:r>
          </a:p>
          <a:p>
            <a:pPr lvl="1"/>
            <a:r>
              <a:rPr lang="en-US" dirty="0" smtClean="0"/>
              <a:t>Low WTU credit for senior projects</a:t>
            </a:r>
          </a:p>
          <a:p>
            <a:pPr lvl="1"/>
            <a:r>
              <a:rPr lang="en-US" dirty="0" smtClean="0"/>
              <a:t>No release time for student research during year	</a:t>
            </a:r>
          </a:p>
          <a:p>
            <a:r>
              <a:rPr lang="en-US" dirty="0" smtClean="0"/>
              <a:t>Bringing student analysis to publication stage</a:t>
            </a:r>
          </a:p>
          <a:p>
            <a:pPr lvl="1"/>
            <a:r>
              <a:rPr lang="en-US" dirty="0" smtClean="0"/>
              <a:t>Students are short-timers</a:t>
            </a:r>
          </a:p>
          <a:p>
            <a:pPr lvl="1"/>
            <a:r>
              <a:rPr lang="en-US" dirty="0" smtClean="0"/>
              <a:t>Analysis and internal ALICE vetting are long processes 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0" y="73866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(that consortium funding could help alleviate)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63"/>
            <a:ext cx="7772400" cy="1169525"/>
          </a:xfrm>
        </p:spPr>
        <p:txBody>
          <a:bodyPr/>
          <a:lstStyle/>
          <a:p>
            <a:r>
              <a:rPr lang="en-US" sz="3600" dirty="0" smtClean="0"/>
              <a:t>Goal of ALICE: To Explore the Phase Diagram of Nuclear Matter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74800" y="1173589"/>
            <a:ext cx="8769200" cy="5778136"/>
            <a:chOff x="374800" y="1021189"/>
            <a:chExt cx="8769200" cy="5778136"/>
          </a:xfrm>
        </p:grpSpPr>
        <p:sp>
          <p:nvSpPr>
            <p:cNvPr id="5" name="Rectangle 4"/>
            <p:cNvSpPr/>
            <p:nvPr/>
          </p:nvSpPr>
          <p:spPr bwMode="auto">
            <a:xfrm>
              <a:off x="1695494" y="1744144"/>
              <a:ext cx="5753012" cy="4436854"/>
            </a:xfrm>
            <a:prstGeom prst="rect">
              <a:avLst/>
            </a:prstGeom>
            <a:gradFill flip="none" rotWithShape="1">
              <a:gsLst>
                <a:gs pos="58000">
                  <a:srgbClr val="FFFF00"/>
                </a:gs>
                <a:gs pos="100000">
                  <a:srgbClr val="FFFFFF"/>
                </a:gs>
                <a:gs pos="32000">
                  <a:srgbClr val="FF3300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rot="5400000">
              <a:off x="-668654" y="3870772"/>
              <a:ext cx="4667141" cy="16095"/>
            </a:xfrm>
            <a:prstGeom prst="line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457932" y="27845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3068465" y="21749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5210532" y="20479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6150332" y="3233245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5947132" y="2344245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 bwMode="auto">
            <a:xfrm>
              <a:off x="4436927" y="28607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5227465" y="3563446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2391131" y="2056378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4135266" y="22257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5295199" y="29115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5938665" y="3639646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 bwMode="auto">
            <a:xfrm>
              <a:off x="5176665" y="43593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6742999" y="3808979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 bwMode="auto">
            <a:xfrm>
              <a:off x="6768399" y="21749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6582132" y="2869178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5650799" y="1963245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 bwMode="auto">
            <a:xfrm>
              <a:off x="6810732" y="3199904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7030865" y="2581837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7115532" y="3504704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>
              <a:off x="5388332" y="3851837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 bwMode="auto">
            <a:xfrm>
              <a:off x="4504463" y="1938371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 bwMode="auto">
            <a:xfrm>
              <a:off x="1900065" y="1853704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4677132" y="3166037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4143732" y="3182971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6464960" y="42313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4822427" y="39096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7040693" y="4273720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5694493" y="42144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4847827" y="25126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5584427" y="26396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 bwMode="auto">
            <a:xfrm>
              <a:off x="6591960" y="3333919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4026561" y="25888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7083027" y="1962320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3467760" y="20723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2832761" y="24787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4436927" y="2404038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 bwMode="auto">
            <a:xfrm>
              <a:off x="6209598" y="2023038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 bwMode="auto">
            <a:xfrm>
              <a:off x="5997931" y="2674972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3830466" y="2014572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 bwMode="auto">
            <a:xfrm>
              <a:off x="2746732" y="1879104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 bwMode="auto">
            <a:xfrm>
              <a:off x="5616932" y="3267638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 bwMode="auto">
            <a:xfrm>
              <a:off x="4436927" y="3860305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 bwMode="auto">
            <a:xfrm>
              <a:off x="6218065" y="3961904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 bwMode="auto">
            <a:xfrm>
              <a:off x="6405693" y="25380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 bwMode="auto">
            <a:xfrm>
              <a:off x="5347360" y="18268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 bwMode="auto">
            <a:xfrm>
              <a:off x="1816760" y="22247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 bwMode="auto">
            <a:xfrm>
              <a:off x="5042559" y="32492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 bwMode="auto">
            <a:xfrm>
              <a:off x="7243893" y="2978320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grpSp>
          <p:nvGrpSpPr>
            <p:cNvPr id="55" name="Group 97"/>
            <p:cNvGrpSpPr/>
            <p:nvPr/>
          </p:nvGrpSpPr>
          <p:grpSpPr>
            <a:xfrm rot="19299760">
              <a:off x="2311400" y="3352799"/>
              <a:ext cx="365760" cy="365760"/>
              <a:chOff x="3903134" y="4648200"/>
              <a:chExt cx="365760" cy="365760"/>
            </a:xfrm>
          </p:grpSpPr>
          <p:sp>
            <p:nvSpPr>
              <p:cNvPr id="252" name="Oval 251"/>
              <p:cNvSpPr>
                <a:spLocks noChangeAspect="1"/>
              </p:cNvSpPr>
              <p:nvPr/>
            </p:nvSpPr>
            <p:spPr bwMode="auto">
              <a:xfrm>
                <a:off x="3903134" y="4648200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53" name="Oval 252"/>
              <p:cNvSpPr>
                <a:spLocks noChangeAspect="1"/>
              </p:cNvSpPr>
              <p:nvPr/>
            </p:nvSpPr>
            <p:spPr bwMode="auto">
              <a:xfrm>
                <a:off x="4025199" y="467257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54" name="Oval 253"/>
              <p:cNvSpPr>
                <a:spLocks noChangeAspect="1"/>
              </p:cNvSpPr>
              <p:nvPr/>
            </p:nvSpPr>
            <p:spPr bwMode="auto">
              <a:xfrm>
                <a:off x="4126798" y="4825504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55" name="Oval 254"/>
              <p:cNvSpPr>
                <a:spLocks noChangeAspect="1"/>
              </p:cNvSpPr>
              <p:nvPr/>
            </p:nvSpPr>
            <p:spPr bwMode="auto">
              <a:xfrm>
                <a:off x="3941893" y="4824053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56" name="Group 102"/>
            <p:cNvGrpSpPr/>
            <p:nvPr/>
          </p:nvGrpSpPr>
          <p:grpSpPr>
            <a:xfrm rot="15891646">
              <a:off x="3221568" y="5228166"/>
              <a:ext cx="365760" cy="365760"/>
              <a:chOff x="3903134" y="4648200"/>
              <a:chExt cx="365760" cy="365760"/>
            </a:xfrm>
          </p:grpSpPr>
          <p:sp>
            <p:nvSpPr>
              <p:cNvPr id="248" name="Oval 247"/>
              <p:cNvSpPr>
                <a:spLocks noChangeAspect="1"/>
              </p:cNvSpPr>
              <p:nvPr/>
            </p:nvSpPr>
            <p:spPr bwMode="auto">
              <a:xfrm>
                <a:off x="3903134" y="4648200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49" name="Oval 248"/>
              <p:cNvSpPr>
                <a:spLocks noChangeAspect="1"/>
              </p:cNvSpPr>
              <p:nvPr/>
            </p:nvSpPr>
            <p:spPr bwMode="auto">
              <a:xfrm>
                <a:off x="4025199" y="467257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50" name="Oval 249"/>
              <p:cNvSpPr>
                <a:spLocks noChangeAspect="1"/>
              </p:cNvSpPr>
              <p:nvPr/>
            </p:nvSpPr>
            <p:spPr bwMode="auto">
              <a:xfrm>
                <a:off x="4126798" y="4825504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51" name="Oval 250"/>
              <p:cNvSpPr>
                <a:spLocks noChangeAspect="1"/>
              </p:cNvSpPr>
              <p:nvPr/>
            </p:nvSpPr>
            <p:spPr bwMode="auto">
              <a:xfrm>
                <a:off x="3941893" y="4824053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57" name="Group 107"/>
            <p:cNvGrpSpPr/>
            <p:nvPr/>
          </p:nvGrpSpPr>
          <p:grpSpPr>
            <a:xfrm rot="1594215">
              <a:off x="3649132" y="4199466"/>
              <a:ext cx="365760" cy="365760"/>
              <a:chOff x="3903134" y="4648200"/>
              <a:chExt cx="365760" cy="365760"/>
            </a:xfrm>
          </p:grpSpPr>
          <p:sp>
            <p:nvSpPr>
              <p:cNvPr id="244" name="Oval 243"/>
              <p:cNvSpPr>
                <a:spLocks noChangeAspect="1"/>
              </p:cNvSpPr>
              <p:nvPr/>
            </p:nvSpPr>
            <p:spPr bwMode="auto">
              <a:xfrm>
                <a:off x="3903134" y="4648200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 bwMode="auto">
              <a:xfrm>
                <a:off x="4025199" y="467257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46" name="Oval 245"/>
              <p:cNvSpPr>
                <a:spLocks noChangeAspect="1"/>
              </p:cNvSpPr>
              <p:nvPr/>
            </p:nvSpPr>
            <p:spPr bwMode="auto">
              <a:xfrm>
                <a:off x="4126798" y="4825504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47" name="Oval 246"/>
              <p:cNvSpPr>
                <a:spLocks noChangeAspect="1"/>
              </p:cNvSpPr>
              <p:nvPr/>
            </p:nvSpPr>
            <p:spPr bwMode="auto">
              <a:xfrm>
                <a:off x="3941893" y="4824053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58" name="Group 127"/>
            <p:cNvGrpSpPr/>
            <p:nvPr/>
          </p:nvGrpSpPr>
          <p:grpSpPr>
            <a:xfrm rot="1759721">
              <a:off x="3340102" y="5744633"/>
              <a:ext cx="365760" cy="365760"/>
              <a:chOff x="3903134" y="4648200"/>
              <a:chExt cx="365760" cy="365760"/>
            </a:xfrm>
          </p:grpSpPr>
          <p:sp>
            <p:nvSpPr>
              <p:cNvPr id="240" name="Oval 239"/>
              <p:cNvSpPr>
                <a:spLocks noChangeAspect="1"/>
              </p:cNvSpPr>
              <p:nvPr/>
            </p:nvSpPr>
            <p:spPr bwMode="auto">
              <a:xfrm>
                <a:off x="3903134" y="4648200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41" name="Oval 129"/>
              <p:cNvSpPr>
                <a:spLocks noChangeAspect="1"/>
              </p:cNvSpPr>
              <p:nvPr/>
            </p:nvSpPr>
            <p:spPr bwMode="auto">
              <a:xfrm>
                <a:off x="4025199" y="467257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42" name="Oval 130"/>
              <p:cNvSpPr>
                <a:spLocks noChangeAspect="1"/>
              </p:cNvSpPr>
              <p:nvPr/>
            </p:nvSpPr>
            <p:spPr bwMode="auto">
              <a:xfrm>
                <a:off x="4126798" y="4825504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43" name="Oval 131"/>
              <p:cNvSpPr>
                <a:spLocks noChangeAspect="1"/>
              </p:cNvSpPr>
              <p:nvPr/>
            </p:nvSpPr>
            <p:spPr bwMode="auto">
              <a:xfrm>
                <a:off x="3941893" y="4824053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59" name="Group 132"/>
            <p:cNvGrpSpPr/>
            <p:nvPr/>
          </p:nvGrpSpPr>
          <p:grpSpPr>
            <a:xfrm rot="11118765">
              <a:off x="1888067" y="4207934"/>
              <a:ext cx="365760" cy="365760"/>
              <a:chOff x="3903134" y="4648200"/>
              <a:chExt cx="365760" cy="365760"/>
            </a:xfrm>
          </p:grpSpPr>
          <p:sp>
            <p:nvSpPr>
              <p:cNvPr id="236" name="Oval 133"/>
              <p:cNvSpPr>
                <a:spLocks noChangeAspect="1"/>
              </p:cNvSpPr>
              <p:nvPr/>
            </p:nvSpPr>
            <p:spPr bwMode="auto">
              <a:xfrm>
                <a:off x="3903134" y="4648200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7" name="Oval 134"/>
              <p:cNvSpPr>
                <a:spLocks noChangeAspect="1"/>
              </p:cNvSpPr>
              <p:nvPr/>
            </p:nvSpPr>
            <p:spPr bwMode="auto">
              <a:xfrm>
                <a:off x="4025199" y="467257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8" name="Oval 237"/>
              <p:cNvSpPr>
                <a:spLocks noChangeAspect="1"/>
              </p:cNvSpPr>
              <p:nvPr/>
            </p:nvSpPr>
            <p:spPr bwMode="auto">
              <a:xfrm>
                <a:off x="4126798" y="4825504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 bwMode="auto">
              <a:xfrm>
                <a:off x="3941893" y="4824053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60" name="Group 137"/>
            <p:cNvGrpSpPr/>
            <p:nvPr/>
          </p:nvGrpSpPr>
          <p:grpSpPr>
            <a:xfrm rot="14561249">
              <a:off x="2057403" y="5604934"/>
              <a:ext cx="365760" cy="365760"/>
              <a:chOff x="3903134" y="4648200"/>
              <a:chExt cx="365760" cy="365760"/>
            </a:xfrm>
          </p:grpSpPr>
          <p:sp>
            <p:nvSpPr>
              <p:cNvPr id="232" name="Oval 231"/>
              <p:cNvSpPr>
                <a:spLocks noChangeAspect="1"/>
              </p:cNvSpPr>
              <p:nvPr/>
            </p:nvSpPr>
            <p:spPr bwMode="auto">
              <a:xfrm>
                <a:off x="3903134" y="4648200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 bwMode="auto">
              <a:xfrm>
                <a:off x="4025199" y="467257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4" name="Oval 233"/>
              <p:cNvSpPr>
                <a:spLocks noChangeAspect="1"/>
              </p:cNvSpPr>
              <p:nvPr/>
            </p:nvSpPr>
            <p:spPr bwMode="auto">
              <a:xfrm>
                <a:off x="4126798" y="4825504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 bwMode="auto">
              <a:xfrm>
                <a:off x="3941893" y="4824053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3043065" y="3097778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2137132" y="3233245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3263199" y="3318436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2154065" y="2734237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2739627" y="34439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 bwMode="auto">
            <a:xfrm>
              <a:off x="1765960" y="2944452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 bwMode="auto">
            <a:xfrm>
              <a:off x="3872798" y="3444912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3975759" y="3918120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3525664" y="3809505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4883905" y="4909646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4951640" y="4503772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5164666" y="5162720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 bwMode="auto">
            <a:xfrm>
              <a:off x="4572000" y="49256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 bwMode="auto">
            <a:xfrm>
              <a:off x="5366505" y="4859372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 bwMode="auto">
            <a:xfrm>
              <a:off x="3381733" y="4161803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grpSp>
          <p:nvGrpSpPr>
            <p:cNvPr id="76" name="Group 170"/>
            <p:cNvGrpSpPr/>
            <p:nvPr/>
          </p:nvGrpSpPr>
          <p:grpSpPr>
            <a:xfrm rot="10147343">
              <a:off x="4389119" y="4419602"/>
              <a:ext cx="365760" cy="365760"/>
              <a:chOff x="4389120" y="5376334"/>
              <a:chExt cx="365760" cy="365760"/>
            </a:xfrm>
          </p:grpSpPr>
          <p:sp>
            <p:nvSpPr>
              <p:cNvPr id="228" name="Oval 227"/>
              <p:cNvSpPr>
                <a:spLocks noChangeAspect="1"/>
              </p:cNvSpPr>
              <p:nvPr/>
            </p:nvSpPr>
            <p:spPr bwMode="auto">
              <a:xfrm>
                <a:off x="4389120" y="5376334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29" name="Oval 228"/>
              <p:cNvSpPr>
                <a:spLocks noChangeAspect="1"/>
              </p:cNvSpPr>
              <p:nvPr/>
            </p:nvSpPr>
            <p:spPr bwMode="auto">
              <a:xfrm>
                <a:off x="4511185" y="540071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0" name="Oval 229"/>
              <p:cNvSpPr>
                <a:spLocks noChangeAspect="1"/>
              </p:cNvSpPr>
              <p:nvPr/>
            </p:nvSpPr>
            <p:spPr bwMode="auto">
              <a:xfrm>
                <a:off x="4612784" y="5553638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31" name="Oval 230"/>
              <p:cNvSpPr>
                <a:spLocks noChangeAspect="1"/>
              </p:cNvSpPr>
              <p:nvPr/>
            </p:nvSpPr>
            <p:spPr bwMode="auto">
              <a:xfrm>
                <a:off x="4427879" y="5552187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77" name="Group 171"/>
            <p:cNvGrpSpPr/>
            <p:nvPr/>
          </p:nvGrpSpPr>
          <p:grpSpPr>
            <a:xfrm rot="2024681">
              <a:off x="3614420" y="5342467"/>
              <a:ext cx="365760" cy="365760"/>
              <a:chOff x="4389120" y="5376334"/>
              <a:chExt cx="365760" cy="365760"/>
            </a:xfrm>
          </p:grpSpPr>
          <p:sp>
            <p:nvSpPr>
              <p:cNvPr id="224" name="Oval 223"/>
              <p:cNvSpPr>
                <a:spLocks noChangeAspect="1"/>
              </p:cNvSpPr>
              <p:nvPr/>
            </p:nvSpPr>
            <p:spPr bwMode="auto">
              <a:xfrm>
                <a:off x="4389120" y="5376334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25" name="Oval 224"/>
              <p:cNvSpPr>
                <a:spLocks noChangeAspect="1"/>
              </p:cNvSpPr>
              <p:nvPr/>
            </p:nvSpPr>
            <p:spPr bwMode="auto">
              <a:xfrm>
                <a:off x="4511185" y="540071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26" name="Oval 225"/>
              <p:cNvSpPr>
                <a:spLocks noChangeAspect="1"/>
              </p:cNvSpPr>
              <p:nvPr/>
            </p:nvSpPr>
            <p:spPr bwMode="auto">
              <a:xfrm>
                <a:off x="4612784" y="5553638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27" name="Oval 226"/>
              <p:cNvSpPr>
                <a:spLocks noChangeAspect="1"/>
              </p:cNvSpPr>
              <p:nvPr/>
            </p:nvSpPr>
            <p:spPr bwMode="auto">
              <a:xfrm>
                <a:off x="4427879" y="5552187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78" name="Group 176"/>
            <p:cNvGrpSpPr/>
            <p:nvPr/>
          </p:nvGrpSpPr>
          <p:grpSpPr>
            <a:xfrm>
              <a:off x="3766820" y="5748868"/>
              <a:ext cx="365760" cy="365760"/>
              <a:chOff x="4389120" y="5376334"/>
              <a:chExt cx="365760" cy="365760"/>
            </a:xfrm>
          </p:grpSpPr>
          <p:sp>
            <p:nvSpPr>
              <p:cNvPr id="220" name="Oval 219"/>
              <p:cNvSpPr>
                <a:spLocks noChangeAspect="1"/>
              </p:cNvSpPr>
              <p:nvPr/>
            </p:nvSpPr>
            <p:spPr bwMode="auto">
              <a:xfrm>
                <a:off x="4389120" y="5376334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21" name="Oval 220"/>
              <p:cNvSpPr>
                <a:spLocks noChangeAspect="1"/>
              </p:cNvSpPr>
              <p:nvPr/>
            </p:nvSpPr>
            <p:spPr bwMode="auto">
              <a:xfrm>
                <a:off x="4511185" y="540071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22" name="Oval 221"/>
              <p:cNvSpPr>
                <a:spLocks noChangeAspect="1"/>
              </p:cNvSpPr>
              <p:nvPr/>
            </p:nvSpPr>
            <p:spPr bwMode="auto">
              <a:xfrm>
                <a:off x="4612784" y="5553638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23" name="Oval 222"/>
              <p:cNvSpPr>
                <a:spLocks noChangeAspect="1"/>
              </p:cNvSpPr>
              <p:nvPr/>
            </p:nvSpPr>
            <p:spPr bwMode="auto">
              <a:xfrm>
                <a:off x="4427879" y="5552187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79" name="Group 181"/>
            <p:cNvGrpSpPr/>
            <p:nvPr/>
          </p:nvGrpSpPr>
          <p:grpSpPr>
            <a:xfrm>
              <a:off x="2970953" y="5528734"/>
              <a:ext cx="365760" cy="365760"/>
              <a:chOff x="4389120" y="5376334"/>
              <a:chExt cx="365760" cy="365760"/>
            </a:xfrm>
          </p:grpSpPr>
          <p:sp>
            <p:nvSpPr>
              <p:cNvPr id="216" name="Oval 215"/>
              <p:cNvSpPr>
                <a:spLocks noChangeAspect="1"/>
              </p:cNvSpPr>
              <p:nvPr/>
            </p:nvSpPr>
            <p:spPr bwMode="auto">
              <a:xfrm>
                <a:off x="4389120" y="5376334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7" name="Oval 216"/>
              <p:cNvSpPr>
                <a:spLocks noChangeAspect="1"/>
              </p:cNvSpPr>
              <p:nvPr/>
            </p:nvSpPr>
            <p:spPr bwMode="auto">
              <a:xfrm>
                <a:off x="4511185" y="540071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8" name="Oval 217"/>
              <p:cNvSpPr>
                <a:spLocks noChangeAspect="1"/>
              </p:cNvSpPr>
              <p:nvPr/>
            </p:nvSpPr>
            <p:spPr bwMode="auto">
              <a:xfrm>
                <a:off x="4612784" y="5553638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9" name="Oval 218"/>
              <p:cNvSpPr>
                <a:spLocks noChangeAspect="1"/>
              </p:cNvSpPr>
              <p:nvPr/>
            </p:nvSpPr>
            <p:spPr bwMode="auto">
              <a:xfrm>
                <a:off x="4427879" y="5552187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80" name="Group 186"/>
            <p:cNvGrpSpPr/>
            <p:nvPr/>
          </p:nvGrpSpPr>
          <p:grpSpPr>
            <a:xfrm rot="3087503">
              <a:off x="2221654" y="4792134"/>
              <a:ext cx="365760" cy="365760"/>
              <a:chOff x="4389120" y="5376334"/>
              <a:chExt cx="365760" cy="365760"/>
            </a:xfrm>
          </p:grpSpPr>
          <p:sp>
            <p:nvSpPr>
              <p:cNvPr id="212" name="Oval 211"/>
              <p:cNvSpPr>
                <a:spLocks noChangeAspect="1"/>
              </p:cNvSpPr>
              <p:nvPr/>
            </p:nvSpPr>
            <p:spPr bwMode="auto">
              <a:xfrm>
                <a:off x="4389120" y="5376334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3" name="Oval 212"/>
              <p:cNvSpPr>
                <a:spLocks noChangeAspect="1"/>
              </p:cNvSpPr>
              <p:nvPr/>
            </p:nvSpPr>
            <p:spPr bwMode="auto">
              <a:xfrm>
                <a:off x="4511185" y="540071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4" name="Oval 213"/>
              <p:cNvSpPr>
                <a:spLocks noChangeAspect="1"/>
              </p:cNvSpPr>
              <p:nvPr/>
            </p:nvSpPr>
            <p:spPr bwMode="auto">
              <a:xfrm>
                <a:off x="4612784" y="5553638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5" name="Oval 214"/>
              <p:cNvSpPr>
                <a:spLocks noChangeAspect="1"/>
              </p:cNvSpPr>
              <p:nvPr/>
            </p:nvSpPr>
            <p:spPr bwMode="auto">
              <a:xfrm>
                <a:off x="4427879" y="5552187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81" name="Group 191"/>
            <p:cNvGrpSpPr/>
            <p:nvPr/>
          </p:nvGrpSpPr>
          <p:grpSpPr>
            <a:xfrm rot="13316337">
              <a:off x="3085254" y="3564467"/>
              <a:ext cx="365760" cy="365760"/>
              <a:chOff x="4389120" y="5376334"/>
              <a:chExt cx="365760" cy="365760"/>
            </a:xfrm>
          </p:grpSpPr>
          <p:sp>
            <p:nvSpPr>
              <p:cNvPr id="208" name="Oval 207"/>
              <p:cNvSpPr>
                <a:spLocks noChangeAspect="1"/>
              </p:cNvSpPr>
              <p:nvPr/>
            </p:nvSpPr>
            <p:spPr bwMode="auto">
              <a:xfrm>
                <a:off x="4389120" y="5376334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09" name="Oval 208"/>
              <p:cNvSpPr>
                <a:spLocks noChangeAspect="1"/>
              </p:cNvSpPr>
              <p:nvPr/>
            </p:nvSpPr>
            <p:spPr bwMode="auto">
              <a:xfrm>
                <a:off x="4511185" y="540071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0" name="Oval 209"/>
              <p:cNvSpPr>
                <a:spLocks noChangeAspect="1"/>
              </p:cNvSpPr>
              <p:nvPr/>
            </p:nvSpPr>
            <p:spPr bwMode="auto">
              <a:xfrm>
                <a:off x="4612784" y="5553638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11" name="Oval 210"/>
              <p:cNvSpPr>
                <a:spLocks noChangeAspect="1"/>
              </p:cNvSpPr>
              <p:nvPr/>
            </p:nvSpPr>
            <p:spPr bwMode="auto">
              <a:xfrm>
                <a:off x="4427879" y="5552187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82" name="Text Box 44"/>
            <p:cNvSpPr txBox="1">
              <a:spLocks noChangeArrowheads="1"/>
            </p:cNvSpPr>
            <p:nvPr/>
          </p:nvSpPr>
          <p:spPr bwMode="auto">
            <a:xfrm>
              <a:off x="1387475" y="4535488"/>
              <a:ext cx="1846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endParaRPr lang="en-US" b="1">
                <a:latin typeface="Times New Roman" pitchFamily="29" charset="0"/>
              </a:endParaRPr>
            </a:p>
          </p:txBody>
        </p:sp>
        <p:sp>
          <p:nvSpPr>
            <p:cNvPr id="83" name="Freeform 50"/>
            <p:cNvSpPr>
              <a:spLocks/>
            </p:cNvSpPr>
            <p:nvPr/>
          </p:nvSpPr>
          <p:spPr bwMode="auto">
            <a:xfrm rot="19836002">
              <a:off x="6285181" y="3536096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4" name="Freeform 53"/>
            <p:cNvSpPr>
              <a:spLocks/>
            </p:cNvSpPr>
            <p:nvPr/>
          </p:nvSpPr>
          <p:spPr bwMode="auto">
            <a:xfrm rot="14001149" flipV="1">
              <a:off x="3578602" y="1890789"/>
              <a:ext cx="286544" cy="247769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5" name="Freeform 64"/>
            <p:cNvSpPr>
              <a:spLocks/>
            </p:cNvSpPr>
            <p:nvPr/>
          </p:nvSpPr>
          <p:spPr bwMode="auto">
            <a:xfrm rot="6377138">
              <a:off x="5941902" y="4315435"/>
              <a:ext cx="215271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6" name="Freeform 70"/>
            <p:cNvSpPr>
              <a:spLocks/>
            </p:cNvSpPr>
            <p:nvPr/>
          </p:nvSpPr>
          <p:spPr bwMode="auto">
            <a:xfrm rot="4481998" flipH="1">
              <a:off x="6143409" y="2306244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7" name="Freeform 73"/>
            <p:cNvSpPr>
              <a:spLocks/>
            </p:cNvSpPr>
            <p:nvPr/>
          </p:nvSpPr>
          <p:spPr bwMode="auto">
            <a:xfrm rot="19268150" flipH="1">
              <a:off x="3202890" y="1794749"/>
              <a:ext cx="215271" cy="19687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9966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8" name="Freeform 53"/>
            <p:cNvSpPr>
              <a:spLocks/>
            </p:cNvSpPr>
            <p:nvPr/>
          </p:nvSpPr>
          <p:spPr bwMode="auto">
            <a:xfrm rot="14001149" flipV="1">
              <a:off x="5373536" y="5184321"/>
              <a:ext cx="286544" cy="247769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9" name="Freeform 53"/>
            <p:cNvSpPr>
              <a:spLocks/>
            </p:cNvSpPr>
            <p:nvPr/>
          </p:nvSpPr>
          <p:spPr bwMode="auto">
            <a:xfrm rot="14001149" flipV="1">
              <a:off x="6313335" y="2839054"/>
              <a:ext cx="286544" cy="247769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0" name="Freeform 50"/>
            <p:cNvSpPr>
              <a:spLocks/>
            </p:cNvSpPr>
            <p:nvPr/>
          </p:nvSpPr>
          <p:spPr bwMode="auto">
            <a:xfrm rot="977139">
              <a:off x="5514714" y="2223763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 rot="977139">
              <a:off x="6556114" y="2435429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2" name="Freeform 50"/>
            <p:cNvSpPr>
              <a:spLocks/>
            </p:cNvSpPr>
            <p:nvPr/>
          </p:nvSpPr>
          <p:spPr bwMode="auto">
            <a:xfrm rot="977139">
              <a:off x="4608782" y="3688496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3" name="Freeform 50"/>
            <p:cNvSpPr>
              <a:spLocks/>
            </p:cNvSpPr>
            <p:nvPr/>
          </p:nvSpPr>
          <p:spPr bwMode="auto">
            <a:xfrm rot="977139">
              <a:off x="7047183" y="3688496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4" name="Freeform 50"/>
            <p:cNvSpPr>
              <a:spLocks/>
            </p:cNvSpPr>
            <p:nvPr/>
          </p:nvSpPr>
          <p:spPr bwMode="auto">
            <a:xfrm rot="2514664">
              <a:off x="2280448" y="2452364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5" name="Freeform 50"/>
            <p:cNvSpPr>
              <a:spLocks/>
            </p:cNvSpPr>
            <p:nvPr/>
          </p:nvSpPr>
          <p:spPr bwMode="auto">
            <a:xfrm rot="977139">
              <a:off x="4151581" y="1868163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6" name="Freeform 50"/>
            <p:cNvSpPr>
              <a:spLocks/>
            </p:cNvSpPr>
            <p:nvPr/>
          </p:nvSpPr>
          <p:spPr bwMode="auto">
            <a:xfrm rot="977139">
              <a:off x="4083848" y="2714830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7" name="Freeform 50"/>
            <p:cNvSpPr>
              <a:spLocks/>
            </p:cNvSpPr>
            <p:nvPr/>
          </p:nvSpPr>
          <p:spPr bwMode="auto">
            <a:xfrm rot="977139">
              <a:off x="6403715" y="1851229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 rot="20657356">
              <a:off x="2669915" y="2943430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9" name="Freeform 50"/>
            <p:cNvSpPr>
              <a:spLocks/>
            </p:cNvSpPr>
            <p:nvPr/>
          </p:nvSpPr>
          <p:spPr bwMode="auto">
            <a:xfrm rot="977139">
              <a:off x="5489315" y="3942496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0" name="Freeform 50"/>
            <p:cNvSpPr>
              <a:spLocks/>
            </p:cNvSpPr>
            <p:nvPr/>
          </p:nvSpPr>
          <p:spPr bwMode="auto">
            <a:xfrm rot="6661181">
              <a:off x="5125247" y="2257628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1" name="Freeform 50"/>
            <p:cNvSpPr>
              <a:spLocks/>
            </p:cNvSpPr>
            <p:nvPr/>
          </p:nvSpPr>
          <p:spPr bwMode="auto">
            <a:xfrm rot="21422769">
              <a:off x="2034914" y="2079830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2" name="Freeform 70"/>
            <p:cNvSpPr>
              <a:spLocks/>
            </p:cNvSpPr>
            <p:nvPr/>
          </p:nvSpPr>
          <p:spPr bwMode="auto">
            <a:xfrm rot="18134787" flipH="1">
              <a:off x="4124683" y="3449218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3" name="Freeform 70"/>
            <p:cNvSpPr>
              <a:spLocks/>
            </p:cNvSpPr>
            <p:nvPr/>
          </p:nvSpPr>
          <p:spPr bwMode="auto">
            <a:xfrm rot="18134787" flipH="1">
              <a:off x="5660810" y="2907378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4" name="Freeform 70"/>
            <p:cNvSpPr>
              <a:spLocks/>
            </p:cNvSpPr>
            <p:nvPr/>
          </p:nvSpPr>
          <p:spPr bwMode="auto">
            <a:xfrm flipH="1">
              <a:off x="3561075" y="2475577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5" name="Freeform 70"/>
            <p:cNvSpPr>
              <a:spLocks/>
            </p:cNvSpPr>
            <p:nvPr/>
          </p:nvSpPr>
          <p:spPr bwMode="auto">
            <a:xfrm rot="19484340" flipH="1">
              <a:off x="5039082" y="4592218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6" name="Freeform 70"/>
            <p:cNvSpPr>
              <a:spLocks/>
            </p:cNvSpPr>
            <p:nvPr/>
          </p:nvSpPr>
          <p:spPr bwMode="auto">
            <a:xfrm rot="18134787" flipH="1">
              <a:off x="4686775" y="2060710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7" name="Freeform 70"/>
            <p:cNvSpPr>
              <a:spLocks/>
            </p:cNvSpPr>
            <p:nvPr/>
          </p:nvSpPr>
          <p:spPr bwMode="auto">
            <a:xfrm rot="18134787" flipH="1">
              <a:off x="6947743" y="2255444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8" name="Freeform 70"/>
            <p:cNvSpPr>
              <a:spLocks/>
            </p:cNvSpPr>
            <p:nvPr/>
          </p:nvSpPr>
          <p:spPr bwMode="auto">
            <a:xfrm rot="18134787" flipH="1">
              <a:off x="6541342" y="5853778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9" name="Freeform 70"/>
            <p:cNvSpPr>
              <a:spLocks/>
            </p:cNvSpPr>
            <p:nvPr/>
          </p:nvSpPr>
          <p:spPr bwMode="auto">
            <a:xfrm rot="18134787" flipH="1">
              <a:off x="4793551" y="2797311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0" name="Freeform 70"/>
            <p:cNvSpPr>
              <a:spLocks/>
            </p:cNvSpPr>
            <p:nvPr/>
          </p:nvSpPr>
          <p:spPr bwMode="auto">
            <a:xfrm rot="18134787" flipH="1">
              <a:off x="4581883" y="5024045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1" name="Freeform 70"/>
            <p:cNvSpPr>
              <a:spLocks/>
            </p:cNvSpPr>
            <p:nvPr/>
          </p:nvSpPr>
          <p:spPr bwMode="auto">
            <a:xfrm rot="20225175" flipH="1">
              <a:off x="4215938" y="4143510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2" name="Freeform 70"/>
            <p:cNvSpPr>
              <a:spLocks/>
            </p:cNvSpPr>
            <p:nvPr/>
          </p:nvSpPr>
          <p:spPr bwMode="auto">
            <a:xfrm rot="18134787" flipH="1">
              <a:off x="3340943" y="3500044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3" name="Freeform 70"/>
            <p:cNvSpPr>
              <a:spLocks/>
            </p:cNvSpPr>
            <p:nvPr/>
          </p:nvSpPr>
          <p:spPr bwMode="auto">
            <a:xfrm rot="18134787" flipH="1">
              <a:off x="5550743" y="4685376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4" name="Freeform 70"/>
            <p:cNvSpPr>
              <a:spLocks/>
            </p:cNvSpPr>
            <p:nvPr/>
          </p:nvSpPr>
          <p:spPr bwMode="auto">
            <a:xfrm rot="15326563" flipH="1">
              <a:off x="5762408" y="3381511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5" name="Freeform 67"/>
            <p:cNvSpPr>
              <a:spLocks/>
            </p:cNvSpPr>
            <p:nvPr/>
          </p:nvSpPr>
          <p:spPr bwMode="auto">
            <a:xfrm rot="1015649" flipV="1">
              <a:off x="3113196" y="2515819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6" name="Freeform 67"/>
            <p:cNvSpPr>
              <a:spLocks/>
            </p:cNvSpPr>
            <p:nvPr/>
          </p:nvSpPr>
          <p:spPr bwMode="auto">
            <a:xfrm rot="1015649" flipV="1">
              <a:off x="1834729" y="2405754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7" name="Freeform 67"/>
            <p:cNvSpPr>
              <a:spLocks/>
            </p:cNvSpPr>
            <p:nvPr/>
          </p:nvSpPr>
          <p:spPr bwMode="auto">
            <a:xfrm rot="1015649" flipV="1">
              <a:off x="4374967" y="3201620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8" name="Freeform 67"/>
            <p:cNvSpPr>
              <a:spLocks/>
            </p:cNvSpPr>
            <p:nvPr/>
          </p:nvSpPr>
          <p:spPr bwMode="auto">
            <a:xfrm rot="1015649" flipV="1">
              <a:off x="5585464" y="4556286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9" name="Freeform 67"/>
            <p:cNvSpPr>
              <a:spLocks/>
            </p:cNvSpPr>
            <p:nvPr/>
          </p:nvSpPr>
          <p:spPr bwMode="auto">
            <a:xfrm rot="1015649" flipV="1">
              <a:off x="6728463" y="4090620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0" name="Freeform 67"/>
            <p:cNvSpPr>
              <a:spLocks/>
            </p:cNvSpPr>
            <p:nvPr/>
          </p:nvSpPr>
          <p:spPr bwMode="auto">
            <a:xfrm rot="1015649" flipV="1">
              <a:off x="5416129" y="3218553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1" name="Freeform 67"/>
            <p:cNvSpPr>
              <a:spLocks/>
            </p:cNvSpPr>
            <p:nvPr/>
          </p:nvSpPr>
          <p:spPr bwMode="auto">
            <a:xfrm rot="1015649" flipV="1">
              <a:off x="5957996" y="1897752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2" name="Freeform 67"/>
            <p:cNvSpPr>
              <a:spLocks/>
            </p:cNvSpPr>
            <p:nvPr/>
          </p:nvSpPr>
          <p:spPr bwMode="auto">
            <a:xfrm rot="1015649" flipV="1">
              <a:off x="7041729" y="2862952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3" name="Freeform 67"/>
            <p:cNvSpPr>
              <a:spLocks/>
            </p:cNvSpPr>
            <p:nvPr/>
          </p:nvSpPr>
          <p:spPr bwMode="auto">
            <a:xfrm rot="1015649" flipV="1">
              <a:off x="3671996" y="2879886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4" name="Freeform 67"/>
            <p:cNvSpPr>
              <a:spLocks/>
            </p:cNvSpPr>
            <p:nvPr/>
          </p:nvSpPr>
          <p:spPr bwMode="auto">
            <a:xfrm rot="1015649" flipV="1">
              <a:off x="2393531" y="2837553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5" name="Freeform 67"/>
            <p:cNvSpPr>
              <a:spLocks/>
            </p:cNvSpPr>
            <p:nvPr/>
          </p:nvSpPr>
          <p:spPr bwMode="auto">
            <a:xfrm rot="1015649" flipV="1">
              <a:off x="5052064" y="3887420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6" name="Freeform 73"/>
            <p:cNvSpPr>
              <a:spLocks/>
            </p:cNvSpPr>
            <p:nvPr/>
          </p:nvSpPr>
          <p:spPr bwMode="auto">
            <a:xfrm rot="19268150" flipH="1">
              <a:off x="4193490" y="4563350"/>
              <a:ext cx="215271" cy="19687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9966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7" name="Freeform 73"/>
            <p:cNvSpPr>
              <a:spLocks/>
            </p:cNvSpPr>
            <p:nvPr/>
          </p:nvSpPr>
          <p:spPr bwMode="auto">
            <a:xfrm rot="19268150" flipH="1">
              <a:off x="4989356" y="3471149"/>
              <a:ext cx="215271" cy="19687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9966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8" name="Freeform 73"/>
            <p:cNvSpPr>
              <a:spLocks/>
            </p:cNvSpPr>
            <p:nvPr/>
          </p:nvSpPr>
          <p:spPr bwMode="auto">
            <a:xfrm rot="19268150" flipH="1">
              <a:off x="6716556" y="3530416"/>
              <a:ext cx="215271" cy="19687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9966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9" name="Freeform 73"/>
            <p:cNvSpPr>
              <a:spLocks/>
            </p:cNvSpPr>
            <p:nvPr/>
          </p:nvSpPr>
          <p:spPr bwMode="auto">
            <a:xfrm rot="19268150" flipH="1">
              <a:off x="2313890" y="2929282"/>
              <a:ext cx="215271" cy="19687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9966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30" name="TextBox 129"/>
            <p:cNvSpPr txBox="1"/>
            <p:nvPr/>
          </p:nvSpPr>
          <p:spPr>
            <a:xfrm rot="16200000">
              <a:off x="231327" y="2684294"/>
              <a:ext cx="23821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/>
                <a:t>Temperature</a:t>
              </a:r>
              <a:endParaRPr lang="en-US" sz="28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47827" y="6155267"/>
              <a:ext cx="2594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/>
                <a:t> Matter Density</a:t>
              </a:r>
              <a:endParaRPr lang="en-US" sz="2800" dirty="0"/>
            </a:p>
          </p:txBody>
        </p:sp>
        <p:grpSp>
          <p:nvGrpSpPr>
            <p:cNvPr id="132" name="Group 302"/>
            <p:cNvGrpSpPr/>
            <p:nvPr/>
          </p:nvGrpSpPr>
          <p:grpSpPr>
            <a:xfrm>
              <a:off x="3991186" y="4734556"/>
              <a:ext cx="333184" cy="250804"/>
              <a:chOff x="739986" y="4963156"/>
              <a:chExt cx="333184" cy="250804"/>
            </a:xfrm>
          </p:grpSpPr>
          <p:sp>
            <p:nvSpPr>
              <p:cNvPr id="205" name="Oval 204"/>
              <p:cNvSpPr>
                <a:spLocks/>
              </p:cNvSpPr>
              <p:nvPr/>
            </p:nvSpPr>
            <p:spPr bwMode="auto">
              <a:xfrm rot="15891646">
                <a:off x="781176" y="4921966"/>
                <a:ext cx="250804" cy="333184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06" name="Oval 205"/>
              <p:cNvSpPr>
                <a:spLocks noChangeAspect="1"/>
              </p:cNvSpPr>
              <p:nvPr/>
            </p:nvSpPr>
            <p:spPr bwMode="auto">
              <a:xfrm rot="15891646">
                <a:off x="767804" y="507980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07" name="Oval 206"/>
              <p:cNvSpPr>
                <a:spLocks noChangeAspect="1"/>
              </p:cNvSpPr>
              <p:nvPr/>
            </p:nvSpPr>
            <p:spPr bwMode="auto">
              <a:xfrm rot="15891646">
                <a:off x="911014" y="4964913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133" name="Group 309"/>
            <p:cNvGrpSpPr/>
            <p:nvPr/>
          </p:nvGrpSpPr>
          <p:grpSpPr>
            <a:xfrm>
              <a:off x="4572000" y="5274275"/>
              <a:ext cx="356480" cy="284425"/>
              <a:chOff x="507533" y="5998175"/>
              <a:chExt cx="356480" cy="284425"/>
            </a:xfrm>
          </p:grpSpPr>
          <p:sp>
            <p:nvSpPr>
              <p:cNvPr id="202" name="Oval 201"/>
              <p:cNvSpPr>
                <a:spLocks/>
              </p:cNvSpPr>
              <p:nvPr/>
            </p:nvSpPr>
            <p:spPr bwMode="auto">
              <a:xfrm rot="3087503">
                <a:off x="571502" y="5961201"/>
                <a:ext cx="228542" cy="35648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03" name="Oval 202"/>
              <p:cNvSpPr>
                <a:spLocks noChangeAspect="1"/>
              </p:cNvSpPr>
              <p:nvPr/>
            </p:nvSpPr>
            <p:spPr bwMode="auto">
              <a:xfrm rot="3087503">
                <a:off x="682007" y="599958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04" name="Oval 203"/>
              <p:cNvSpPr>
                <a:spLocks noChangeAspect="1"/>
              </p:cNvSpPr>
              <p:nvPr/>
            </p:nvSpPr>
            <p:spPr bwMode="auto">
              <a:xfrm rot="3087503">
                <a:off x="562199" y="6148940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134" name="Group 313"/>
            <p:cNvGrpSpPr/>
            <p:nvPr/>
          </p:nvGrpSpPr>
          <p:grpSpPr>
            <a:xfrm>
              <a:off x="1764833" y="3559775"/>
              <a:ext cx="356480" cy="284425"/>
              <a:chOff x="507533" y="5998175"/>
              <a:chExt cx="356480" cy="284425"/>
            </a:xfrm>
          </p:grpSpPr>
          <p:sp>
            <p:nvSpPr>
              <p:cNvPr id="199" name="Oval 198"/>
              <p:cNvSpPr>
                <a:spLocks/>
              </p:cNvSpPr>
              <p:nvPr/>
            </p:nvSpPr>
            <p:spPr bwMode="auto">
              <a:xfrm rot="3087503">
                <a:off x="571502" y="5961201"/>
                <a:ext cx="228542" cy="35648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00" name="Oval 199"/>
              <p:cNvSpPr>
                <a:spLocks noChangeAspect="1"/>
              </p:cNvSpPr>
              <p:nvPr/>
            </p:nvSpPr>
            <p:spPr bwMode="auto">
              <a:xfrm rot="3087503">
                <a:off x="682007" y="599958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 bwMode="auto">
              <a:xfrm rot="3087503">
                <a:off x="562199" y="6148940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135" name="Group 317"/>
            <p:cNvGrpSpPr/>
            <p:nvPr/>
          </p:nvGrpSpPr>
          <p:grpSpPr>
            <a:xfrm>
              <a:off x="2590333" y="4143975"/>
              <a:ext cx="356480" cy="284425"/>
              <a:chOff x="507533" y="5998175"/>
              <a:chExt cx="356480" cy="284425"/>
            </a:xfrm>
          </p:grpSpPr>
          <p:sp>
            <p:nvSpPr>
              <p:cNvPr id="196" name="Oval 195"/>
              <p:cNvSpPr>
                <a:spLocks/>
              </p:cNvSpPr>
              <p:nvPr/>
            </p:nvSpPr>
            <p:spPr bwMode="auto">
              <a:xfrm rot="3087503">
                <a:off x="571502" y="5961201"/>
                <a:ext cx="228542" cy="356480"/>
              </a:xfrm>
              <a:prstGeom prst="ellipse">
                <a:avLst/>
              </a:prstGeom>
              <a:gradFill flip="none" rotWithShape="1">
                <a:gsLst>
                  <a:gs pos="42000">
                    <a:srgbClr val="66FF66"/>
                  </a:gs>
                  <a:gs pos="75000">
                    <a:srgbClr val="00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88900">
                  <a:srgbClr val="00FFCC">
                    <a:alpha val="75000"/>
                  </a:srgbClr>
                </a:glow>
                <a:softEdge rad="127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 bwMode="auto">
              <a:xfrm rot="3087503">
                <a:off x="682007" y="599958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 bwMode="auto">
              <a:xfrm rot="3087503">
                <a:off x="562199" y="6148940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136" name="Group 321"/>
            <p:cNvGrpSpPr/>
            <p:nvPr/>
          </p:nvGrpSpPr>
          <p:grpSpPr>
            <a:xfrm>
              <a:off x="1870286" y="5153656"/>
              <a:ext cx="333184" cy="250804"/>
              <a:chOff x="739986" y="4963156"/>
              <a:chExt cx="333184" cy="250804"/>
            </a:xfrm>
          </p:grpSpPr>
          <p:sp>
            <p:nvSpPr>
              <p:cNvPr id="193" name="Oval 192"/>
              <p:cNvSpPr>
                <a:spLocks/>
              </p:cNvSpPr>
              <p:nvPr/>
            </p:nvSpPr>
            <p:spPr bwMode="auto">
              <a:xfrm rot="15891646">
                <a:off x="781176" y="4921966"/>
                <a:ext cx="250804" cy="333184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 bwMode="auto">
              <a:xfrm rot="15891646">
                <a:off x="767804" y="507980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95" name="Oval 194"/>
              <p:cNvSpPr>
                <a:spLocks noChangeAspect="1"/>
              </p:cNvSpPr>
              <p:nvPr/>
            </p:nvSpPr>
            <p:spPr bwMode="auto">
              <a:xfrm rot="15891646">
                <a:off x="911014" y="4964913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grpSp>
          <p:nvGrpSpPr>
            <p:cNvPr id="137" name="Group 325"/>
            <p:cNvGrpSpPr/>
            <p:nvPr/>
          </p:nvGrpSpPr>
          <p:grpSpPr>
            <a:xfrm>
              <a:off x="2949786" y="4544056"/>
              <a:ext cx="333184" cy="250804"/>
              <a:chOff x="739986" y="4963156"/>
              <a:chExt cx="333184" cy="250804"/>
            </a:xfrm>
          </p:grpSpPr>
          <p:sp>
            <p:nvSpPr>
              <p:cNvPr id="190" name="Oval 189"/>
              <p:cNvSpPr>
                <a:spLocks/>
              </p:cNvSpPr>
              <p:nvPr/>
            </p:nvSpPr>
            <p:spPr bwMode="auto">
              <a:xfrm rot="15891646">
                <a:off x="781176" y="4921966"/>
                <a:ext cx="250804" cy="333184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 bwMode="auto">
              <a:xfrm rot="15891646">
                <a:off x="767804" y="5079802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92" name="Oval 191"/>
              <p:cNvSpPr>
                <a:spLocks noChangeAspect="1"/>
              </p:cNvSpPr>
              <p:nvPr/>
            </p:nvSpPr>
            <p:spPr bwMode="auto">
              <a:xfrm rot="15891646">
                <a:off x="911014" y="4964913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609599" y="1021189"/>
              <a:ext cx="2873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Early Universe</a:t>
              </a:r>
              <a:endParaRPr lang="en-US" sz="28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467600" y="1402189"/>
              <a:ext cx="167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Quark Gluon Plasma</a:t>
              </a:r>
              <a:endParaRPr lang="en-US" sz="2800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74800" y="5845218"/>
              <a:ext cx="1411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Normal Nuclei</a:t>
              </a:r>
              <a:endParaRPr lang="en-US" sz="2800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708900" y="5047089"/>
              <a:ext cx="14351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Neutron stars</a:t>
              </a:r>
              <a:endParaRPr lang="en-US" sz="2800" dirty="0"/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5334000" y="4838700"/>
              <a:ext cx="2120900" cy="1368792"/>
            </a:xfrm>
            <a:custGeom>
              <a:avLst/>
              <a:gdLst>
                <a:gd name="connsiteX0" fmla="*/ 0 w 2438400"/>
                <a:gd name="connsiteY0" fmla="*/ 1333500 h 1368792"/>
                <a:gd name="connsiteX1" fmla="*/ 1155700 w 2438400"/>
                <a:gd name="connsiteY1" fmla="*/ 1346200 h 1368792"/>
                <a:gd name="connsiteX2" fmla="*/ 1892300 w 2438400"/>
                <a:gd name="connsiteY2" fmla="*/ 1346200 h 1368792"/>
                <a:gd name="connsiteX3" fmla="*/ 2095500 w 2438400"/>
                <a:gd name="connsiteY3" fmla="*/ 1358900 h 1368792"/>
                <a:gd name="connsiteX4" fmla="*/ 2324100 w 2438400"/>
                <a:gd name="connsiteY4" fmla="*/ 1333500 h 1368792"/>
                <a:gd name="connsiteX5" fmla="*/ 2438400 w 2438400"/>
                <a:gd name="connsiteY5" fmla="*/ 1333500 h 1368792"/>
                <a:gd name="connsiteX6" fmla="*/ 2425700 w 2438400"/>
                <a:gd name="connsiteY6" fmla="*/ 0 h 1368792"/>
                <a:gd name="connsiteX7" fmla="*/ 1841500 w 2438400"/>
                <a:gd name="connsiteY7" fmla="*/ 63500 h 1368792"/>
                <a:gd name="connsiteX8" fmla="*/ 1397000 w 2438400"/>
                <a:gd name="connsiteY8" fmla="*/ 203200 h 1368792"/>
                <a:gd name="connsiteX9" fmla="*/ 812800 w 2438400"/>
                <a:gd name="connsiteY9" fmla="*/ 457200 h 1368792"/>
                <a:gd name="connsiteX10" fmla="*/ 457200 w 2438400"/>
                <a:gd name="connsiteY10" fmla="*/ 723900 h 1368792"/>
                <a:gd name="connsiteX11" fmla="*/ 139700 w 2438400"/>
                <a:gd name="connsiteY11" fmla="*/ 1079500 h 1368792"/>
                <a:gd name="connsiteX12" fmla="*/ 0 w 2438400"/>
                <a:gd name="connsiteY12" fmla="*/ 1333500 h 136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8400" h="1368792">
                  <a:moveTo>
                    <a:pt x="0" y="1333500"/>
                  </a:moveTo>
                  <a:lnTo>
                    <a:pt x="1155700" y="1346200"/>
                  </a:lnTo>
                  <a:cubicBezTo>
                    <a:pt x="1815925" y="1357113"/>
                    <a:pt x="1259729" y="1368792"/>
                    <a:pt x="1892300" y="1346200"/>
                  </a:cubicBezTo>
                  <a:cubicBezTo>
                    <a:pt x="1960033" y="1350433"/>
                    <a:pt x="2027664" y="1360895"/>
                    <a:pt x="2095500" y="1358900"/>
                  </a:cubicBezTo>
                  <a:cubicBezTo>
                    <a:pt x="2172136" y="1356646"/>
                    <a:pt x="2247641" y="1339164"/>
                    <a:pt x="2324100" y="1333500"/>
                  </a:cubicBezTo>
                  <a:cubicBezTo>
                    <a:pt x="2362096" y="1330685"/>
                    <a:pt x="2400300" y="1333500"/>
                    <a:pt x="2438400" y="1333500"/>
                  </a:cubicBezTo>
                  <a:lnTo>
                    <a:pt x="2425700" y="0"/>
                  </a:lnTo>
                  <a:lnTo>
                    <a:pt x="1841500" y="63500"/>
                  </a:lnTo>
                  <a:lnTo>
                    <a:pt x="1397000" y="203200"/>
                  </a:lnTo>
                  <a:lnTo>
                    <a:pt x="812800" y="457200"/>
                  </a:lnTo>
                  <a:lnTo>
                    <a:pt x="457200" y="723900"/>
                  </a:lnTo>
                  <a:lnTo>
                    <a:pt x="139700" y="1079500"/>
                  </a:lnTo>
                  <a:lnTo>
                    <a:pt x="0" y="133350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66FF66">
                    <a:alpha val="65000"/>
                  </a:srgbClr>
                </a:gs>
                <a:gs pos="67000">
                  <a:srgbClr val="FFFF00"/>
                </a:gs>
                <a:gs pos="88000">
                  <a:schemeClr val="tx1"/>
                </a:gs>
              </a:gsLst>
              <a:lin ang="1512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>
                <a:srgbClr val="FFFF00">
                  <a:alpha val="75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 bwMode="auto">
            <a:xfrm rot="10800000" flipV="1">
              <a:off x="1633459" y="6196297"/>
              <a:ext cx="5983921" cy="15498"/>
            </a:xfrm>
            <a:prstGeom prst="line">
              <a:avLst/>
            </a:prstGeom>
            <a:noFill/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5" name="Oval 144"/>
            <p:cNvSpPr>
              <a:spLocks noChangeAspect="1"/>
            </p:cNvSpPr>
            <p:nvPr/>
          </p:nvSpPr>
          <p:spPr bwMode="auto">
            <a:xfrm>
              <a:off x="6954666" y="5011245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 bwMode="auto">
            <a:xfrm>
              <a:off x="6903866" y="5510778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 bwMode="auto">
            <a:xfrm>
              <a:off x="5947133" y="5265246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 bwMode="auto">
            <a:xfrm>
              <a:off x="7208666" y="4351370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49" name="Oval 52"/>
            <p:cNvSpPr>
              <a:spLocks noChangeAspect="1"/>
            </p:cNvSpPr>
            <p:nvPr/>
          </p:nvSpPr>
          <p:spPr bwMode="auto">
            <a:xfrm>
              <a:off x="6209600" y="5265771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0" name="Oval 53"/>
            <p:cNvSpPr>
              <a:spLocks noChangeAspect="1"/>
            </p:cNvSpPr>
            <p:nvPr/>
          </p:nvSpPr>
          <p:spPr bwMode="auto">
            <a:xfrm>
              <a:off x="7081665" y="5206504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1" name="Oval 54"/>
            <p:cNvSpPr>
              <a:spLocks noChangeAspect="1"/>
            </p:cNvSpPr>
            <p:nvPr/>
          </p:nvSpPr>
          <p:spPr bwMode="auto">
            <a:xfrm>
              <a:off x="7225599" y="4639238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2" name="Oval 55"/>
            <p:cNvSpPr>
              <a:spLocks noChangeAspect="1"/>
            </p:cNvSpPr>
            <p:nvPr/>
          </p:nvSpPr>
          <p:spPr bwMode="auto">
            <a:xfrm>
              <a:off x="6565199" y="4563037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 bwMode="auto">
            <a:xfrm>
              <a:off x="6685093" y="49425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 bwMode="auto">
            <a:xfrm>
              <a:off x="5779160" y="5061119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5" name="Oval 84"/>
            <p:cNvSpPr>
              <a:spLocks noChangeAspect="1"/>
            </p:cNvSpPr>
            <p:nvPr/>
          </p:nvSpPr>
          <p:spPr bwMode="auto">
            <a:xfrm>
              <a:off x="7166332" y="5875371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6" name="Oval 88"/>
            <p:cNvSpPr>
              <a:spLocks noChangeAspect="1"/>
            </p:cNvSpPr>
            <p:nvPr/>
          </p:nvSpPr>
          <p:spPr bwMode="auto">
            <a:xfrm>
              <a:off x="6922160" y="5848520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7" name="Oval 89"/>
            <p:cNvSpPr>
              <a:spLocks noChangeAspect="1"/>
            </p:cNvSpPr>
            <p:nvPr/>
          </p:nvSpPr>
          <p:spPr bwMode="auto">
            <a:xfrm>
              <a:off x="5846893" y="46377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8" name="Oval 92"/>
            <p:cNvSpPr>
              <a:spLocks noChangeAspect="1"/>
            </p:cNvSpPr>
            <p:nvPr/>
          </p:nvSpPr>
          <p:spPr bwMode="auto">
            <a:xfrm>
              <a:off x="7269293" y="5518320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59" name="Oval 158"/>
            <p:cNvSpPr>
              <a:spLocks noChangeAspect="1"/>
            </p:cNvSpPr>
            <p:nvPr/>
          </p:nvSpPr>
          <p:spPr bwMode="auto">
            <a:xfrm>
              <a:off x="6361998" y="4867837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60" name="Oval 159"/>
            <p:cNvSpPr>
              <a:spLocks noChangeAspect="1"/>
            </p:cNvSpPr>
            <p:nvPr/>
          </p:nvSpPr>
          <p:spPr bwMode="auto">
            <a:xfrm>
              <a:off x="6607532" y="5316572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 bwMode="auto">
            <a:xfrm>
              <a:off x="6505932" y="5617544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62" name="Freeform 67"/>
            <p:cNvSpPr>
              <a:spLocks/>
            </p:cNvSpPr>
            <p:nvPr/>
          </p:nvSpPr>
          <p:spPr bwMode="auto">
            <a:xfrm rot="1015649" flipV="1">
              <a:off x="6254330" y="4437753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3" name="Freeform 53"/>
            <p:cNvSpPr>
              <a:spLocks/>
            </p:cNvSpPr>
            <p:nvPr/>
          </p:nvSpPr>
          <p:spPr bwMode="auto">
            <a:xfrm rot="14001149" flipV="1">
              <a:off x="6635068" y="5675387"/>
              <a:ext cx="286544" cy="247769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4" name="Freeform 50"/>
            <p:cNvSpPr>
              <a:spLocks/>
            </p:cNvSpPr>
            <p:nvPr/>
          </p:nvSpPr>
          <p:spPr bwMode="auto">
            <a:xfrm rot="977139">
              <a:off x="5878780" y="4916164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5" name="Freeform 50"/>
            <p:cNvSpPr>
              <a:spLocks/>
            </p:cNvSpPr>
            <p:nvPr/>
          </p:nvSpPr>
          <p:spPr bwMode="auto">
            <a:xfrm rot="17643871">
              <a:off x="6843981" y="4628296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6" name="Freeform 70"/>
            <p:cNvSpPr>
              <a:spLocks/>
            </p:cNvSpPr>
            <p:nvPr/>
          </p:nvSpPr>
          <p:spPr bwMode="auto">
            <a:xfrm rot="18134787" flipH="1">
              <a:off x="7125542" y="5540510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7" name="Freeform 70"/>
            <p:cNvSpPr>
              <a:spLocks/>
            </p:cNvSpPr>
            <p:nvPr/>
          </p:nvSpPr>
          <p:spPr bwMode="auto">
            <a:xfrm rot="18134787" flipH="1">
              <a:off x="5957141" y="4634577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8" name="Freeform 70"/>
            <p:cNvSpPr>
              <a:spLocks/>
            </p:cNvSpPr>
            <p:nvPr/>
          </p:nvSpPr>
          <p:spPr bwMode="auto">
            <a:xfrm rot="18134787" flipH="1">
              <a:off x="6499009" y="5218777"/>
              <a:ext cx="346180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9" name="Freeform 64"/>
            <p:cNvSpPr>
              <a:spLocks/>
            </p:cNvSpPr>
            <p:nvPr/>
          </p:nvSpPr>
          <p:spPr bwMode="auto">
            <a:xfrm rot="6377138">
              <a:off x="6322900" y="4730303"/>
              <a:ext cx="215271" cy="214287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70" name="Freeform 73"/>
            <p:cNvSpPr>
              <a:spLocks/>
            </p:cNvSpPr>
            <p:nvPr/>
          </p:nvSpPr>
          <p:spPr bwMode="auto">
            <a:xfrm rot="19268150" flipH="1">
              <a:off x="6377891" y="5054415"/>
              <a:ext cx="215271" cy="19687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339966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cxnSp>
          <p:nvCxnSpPr>
            <p:cNvPr id="171" name="Straight Connector 170"/>
            <p:cNvCxnSpPr/>
            <p:nvPr/>
          </p:nvCxnSpPr>
          <p:spPr bwMode="auto">
            <a:xfrm rot="10800000" flipV="1">
              <a:off x="7061200" y="5308600"/>
              <a:ext cx="571500" cy="203200"/>
            </a:xfrm>
            <a:prstGeom prst="line">
              <a:avLst/>
            </a:prstGeom>
            <a:noFill/>
            <a:ln w="349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2" name="Oval 171"/>
            <p:cNvSpPr>
              <a:spLocks noChangeAspect="1"/>
            </p:cNvSpPr>
            <p:nvPr/>
          </p:nvSpPr>
          <p:spPr bwMode="auto">
            <a:xfrm>
              <a:off x="6371826" y="5967053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3" name="Oval 83"/>
            <p:cNvSpPr>
              <a:spLocks noChangeAspect="1"/>
            </p:cNvSpPr>
            <p:nvPr/>
          </p:nvSpPr>
          <p:spPr bwMode="auto">
            <a:xfrm>
              <a:off x="4888798" y="5274239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4" name="Oval 173"/>
            <p:cNvSpPr>
              <a:spLocks noChangeAspect="1"/>
            </p:cNvSpPr>
            <p:nvPr/>
          </p:nvSpPr>
          <p:spPr bwMode="auto">
            <a:xfrm>
              <a:off x="6082598" y="6027244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5" name="Oval 174"/>
            <p:cNvSpPr>
              <a:spLocks noChangeAspect="1"/>
            </p:cNvSpPr>
            <p:nvPr/>
          </p:nvSpPr>
          <p:spPr bwMode="auto">
            <a:xfrm>
              <a:off x="5305027" y="6000919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 bwMode="auto">
            <a:xfrm>
              <a:off x="5516694" y="5819818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7" name="Freeform 53"/>
            <p:cNvSpPr>
              <a:spLocks/>
            </p:cNvSpPr>
            <p:nvPr/>
          </p:nvSpPr>
          <p:spPr bwMode="auto">
            <a:xfrm rot="10359501" flipV="1">
              <a:off x="5720668" y="5506055"/>
              <a:ext cx="286544" cy="247769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78" name="Freeform 50"/>
            <p:cNvSpPr>
              <a:spLocks/>
            </p:cNvSpPr>
            <p:nvPr/>
          </p:nvSpPr>
          <p:spPr bwMode="auto">
            <a:xfrm rot="977139">
              <a:off x="5573981" y="5822096"/>
              <a:ext cx="263272" cy="300001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79" name="Oval 178"/>
            <p:cNvSpPr>
              <a:spLocks noChangeAspect="1"/>
            </p:cNvSpPr>
            <p:nvPr/>
          </p:nvSpPr>
          <p:spPr bwMode="auto">
            <a:xfrm>
              <a:off x="5947132" y="5798645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80" name="Oval 179"/>
            <p:cNvSpPr>
              <a:spLocks noChangeAspect="1"/>
            </p:cNvSpPr>
            <p:nvPr/>
          </p:nvSpPr>
          <p:spPr bwMode="auto">
            <a:xfrm>
              <a:off x="6210960" y="5752086"/>
              <a:ext cx="135073" cy="132248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 bwMode="auto">
            <a:xfrm>
              <a:off x="5718532" y="5457204"/>
              <a:ext cx="135073" cy="132248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82" name="Freeform 67"/>
            <p:cNvSpPr>
              <a:spLocks/>
            </p:cNvSpPr>
            <p:nvPr/>
          </p:nvSpPr>
          <p:spPr bwMode="auto">
            <a:xfrm rot="1015649" flipV="1">
              <a:off x="6059597" y="5369086"/>
              <a:ext cx="144000" cy="385716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49" y="225"/>
                </a:cxn>
                <a:cxn ang="0">
                  <a:pos x="53" y="230"/>
                </a:cxn>
                <a:cxn ang="0">
                  <a:pos x="82" y="259"/>
                </a:cxn>
                <a:cxn ang="0">
                  <a:pos x="111" y="249"/>
                </a:cxn>
                <a:cxn ang="0">
                  <a:pos x="121" y="220"/>
                </a:cxn>
                <a:cxn ang="0">
                  <a:pos x="116" y="172"/>
                </a:cxn>
                <a:cxn ang="0">
                  <a:pos x="73" y="148"/>
                </a:cxn>
                <a:cxn ang="0">
                  <a:pos x="92" y="201"/>
                </a:cxn>
                <a:cxn ang="0">
                  <a:pos x="121" y="211"/>
                </a:cxn>
                <a:cxn ang="0">
                  <a:pos x="188" y="163"/>
                </a:cxn>
                <a:cxn ang="0">
                  <a:pos x="145" y="100"/>
                </a:cxn>
                <a:cxn ang="0">
                  <a:pos x="193" y="172"/>
                </a:cxn>
                <a:cxn ang="0">
                  <a:pos x="246" y="105"/>
                </a:cxn>
                <a:cxn ang="0">
                  <a:pos x="212" y="52"/>
                </a:cxn>
                <a:cxn ang="0">
                  <a:pos x="270" y="129"/>
                </a:cxn>
                <a:cxn ang="0">
                  <a:pos x="308" y="100"/>
                </a:cxn>
                <a:cxn ang="0">
                  <a:pos x="274" y="14"/>
                </a:cxn>
                <a:cxn ang="0">
                  <a:pos x="284" y="81"/>
                </a:cxn>
                <a:cxn ang="0">
                  <a:pos x="313" y="91"/>
                </a:cxn>
                <a:cxn ang="0">
                  <a:pos x="361" y="0"/>
                </a:cxn>
              </a:cxnLst>
              <a:rect l="0" t="0" r="r" b="b"/>
              <a:pathLst>
                <a:path w="361" h="259">
                  <a:moveTo>
                    <a:pt x="0" y="240"/>
                  </a:moveTo>
                  <a:cubicBezTo>
                    <a:pt x="39" y="231"/>
                    <a:pt x="36" y="217"/>
                    <a:pt x="49" y="225"/>
                  </a:cubicBezTo>
                  <a:cubicBezTo>
                    <a:pt x="58" y="230"/>
                    <a:pt x="43" y="227"/>
                    <a:pt x="53" y="230"/>
                  </a:cubicBezTo>
                  <a:cubicBezTo>
                    <a:pt x="58" y="232"/>
                    <a:pt x="82" y="259"/>
                    <a:pt x="82" y="259"/>
                  </a:cubicBezTo>
                  <a:cubicBezTo>
                    <a:pt x="92" y="256"/>
                    <a:pt x="108" y="259"/>
                    <a:pt x="111" y="249"/>
                  </a:cubicBezTo>
                  <a:cubicBezTo>
                    <a:pt x="114" y="239"/>
                    <a:pt x="121" y="220"/>
                    <a:pt x="121" y="220"/>
                  </a:cubicBezTo>
                  <a:cubicBezTo>
                    <a:pt x="119" y="204"/>
                    <a:pt x="121" y="187"/>
                    <a:pt x="116" y="172"/>
                  </a:cubicBezTo>
                  <a:cubicBezTo>
                    <a:pt x="111" y="156"/>
                    <a:pt x="73" y="148"/>
                    <a:pt x="73" y="148"/>
                  </a:cubicBezTo>
                  <a:cubicBezTo>
                    <a:pt x="76" y="172"/>
                    <a:pt x="70" y="189"/>
                    <a:pt x="92" y="201"/>
                  </a:cubicBezTo>
                  <a:cubicBezTo>
                    <a:pt x="101" y="206"/>
                    <a:pt x="121" y="211"/>
                    <a:pt x="121" y="211"/>
                  </a:cubicBezTo>
                  <a:cubicBezTo>
                    <a:pt x="170" y="205"/>
                    <a:pt x="172" y="207"/>
                    <a:pt x="188" y="163"/>
                  </a:cubicBezTo>
                  <a:cubicBezTo>
                    <a:pt x="183" y="126"/>
                    <a:pt x="180" y="113"/>
                    <a:pt x="145" y="100"/>
                  </a:cubicBezTo>
                  <a:cubicBezTo>
                    <a:pt x="119" y="139"/>
                    <a:pt x="160" y="163"/>
                    <a:pt x="193" y="172"/>
                  </a:cubicBezTo>
                  <a:cubicBezTo>
                    <a:pt x="240" y="166"/>
                    <a:pt x="235" y="148"/>
                    <a:pt x="246" y="105"/>
                  </a:cubicBezTo>
                  <a:cubicBezTo>
                    <a:pt x="241" y="74"/>
                    <a:pt x="242" y="63"/>
                    <a:pt x="212" y="52"/>
                  </a:cubicBezTo>
                  <a:cubicBezTo>
                    <a:pt x="182" y="97"/>
                    <a:pt x="241" y="112"/>
                    <a:pt x="270" y="129"/>
                  </a:cubicBezTo>
                  <a:cubicBezTo>
                    <a:pt x="292" y="123"/>
                    <a:pt x="301" y="122"/>
                    <a:pt x="308" y="100"/>
                  </a:cubicBezTo>
                  <a:cubicBezTo>
                    <a:pt x="304" y="50"/>
                    <a:pt x="317" y="28"/>
                    <a:pt x="274" y="14"/>
                  </a:cubicBezTo>
                  <a:cubicBezTo>
                    <a:pt x="264" y="30"/>
                    <a:pt x="264" y="69"/>
                    <a:pt x="284" y="81"/>
                  </a:cubicBezTo>
                  <a:cubicBezTo>
                    <a:pt x="293" y="86"/>
                    <a:pt x="313" y="91"/>
                    <a:pt x="313" y="91"/>
                  </a:cubicBezTo>
                  <a:cubicBezTo>
                    <a:pt x="361" y="74"/>
                    <a:pt x="287" y="0"/>
                    <a:pt x="361" y="0"/>
                  </a:cubicBezTo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 bwMode="auto">
            <a:xfrm>
              <a:off x="5337532" y="5544646"/>
              <a:ext cx="135073" cy="132248"/>
            </a:xfrm>
            <a:prstGeom prst="ellipse">
              <a:avLst/>
            </a:prstGeom>
            <a:solidFill>
              <a:srgbClr val="FF2D2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-65" charset="2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grpSp>
          <p:nvGrpSpPr>
            <p:cNvPr id="184" name="Group 96"/>
            <p:cNvGrpSpPr/>
            <p:nvPr/>
          </p:nvGrpSpPr>
          <p:grpSpPr>
            <a:xfrm rot="19295992">
              <a:off x="5038137" y="5520266"/>
              <a:ext cx="365760" cy="365760"/>
              <a:chOff x="3903134" y="4648200"/>
              <a:chExt cx="365760" cy="365760"/>
            </a:xfrm>
          </p:grpSpPr>
          <p:sp>
            <p:nvSpPr>
              <p:cNvPr id="186" name="Oval 185"/>
              <p:cNvSpPr>
                <a:spLocks noChangeAspect="1"/>
              </p:cNvSpPr>
              <p:nvPr/>
            </p:nvSpPr>
            <p:spPr bwMode="auto">
              <a:xfrm>
                <a:off x="3903134" y="4648200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66FF66"/>
                  </a:gs>
                  <a:gs pos="64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FF00">
                    <a:alpha val="75000"/>
                  </a:srgbClr>
                </a:glow>
                <a:softEdge rad="25400"/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 bwMode="auto">
              <a:xfrm>
                <a:off x="4025199" y="4672578"/>
                <a:ext cx="135073" cy="13224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88" name="Oval 81"/>
              <p:cNvSpPr>
                <a:spLocks noChangeAspect="1"/>
              </p:cNvSpPr>
              <p:nvPr/>
            </p:nvSpPr>
            <p:spPr bwMode="auto">
              <a:xfrm>
                <a:off x="4126798" y="4825504"/>
                <a:ext cx="135073" cy="132248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 bwMode="auto">
              <a:xfrm>
                <a:off x="3941893" y="4824053"/>
                <a:ext cx="135073" cy="132248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-65" charset="2"/>
                  <a:buNone/>
                  <a:tabLst/>
                </a:pPr>
                <a:endParaRPr kumimoji="0" 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cxnSp>
          <p:nvCxnSpPr>
            <p:cNvPr id="185" name="Straight Connector 184"/>
            <p:cNvCxnSpPr/>
            <p:nvPr/>
          </p:nvCxnSpPr>
          <p:spPr bwMode="auto">
            <a:xfrm rot="10800000" flipV="1">
              <a:off x="1333500" y="6032500"/>
              <a:ext cx="1714500" cy="342900"/>
            </a:xfrm>
            <a:prstGeom prst="line">
              <a:avLst/>
            </a:prstGeom>
            <a:noFill/>
            <a:ln w="349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 rot="10800000">
              <a:off x="2044700" y="1511300"/>
              <a:ext cx="482600" cy="355600"/>
            </a:xfrm>
            <a:prstGeom prst="line">
              <a:avLst/>
            </a:prstGeom>
            <a:noFill/>
            <a:ln w="349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Brief History of the Universe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universe_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23812"/>
            <a:ext cx="8072437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3479800" y="1574800"/>
            <a:ext cx="1066800" cy="2794000"/>
          </a:xfrm>
          <a:custGeom>
            <a:avLst/>
            <a:gdLst>
              <a:gd name="connsiteX0" fmla="*/ 127000 w 1066800"/>
              <a:gd name="connsiteY0" fmla="*/ 254000 h 2794000"/>
              <a:gd name="connsiteX1" fmla="*/ 774700 w 1066800"/>
              <a:gd name="connsiteY1" fmla="*/ 0 h 2794000"/>
              <a:gd name="connsiteX2" fmla="*/ 1066800 w 1066800"/>
              <a:gd name="connsiteY2" fmla="*/ 952500 h 2794000"/>
              <a:gd name="connsiteX3" fmla="*/ 1041400 w 1066800"/>
              <a:gd name="connsiteY3" fmla="*/ 1828800 h 2794000"/>
              <a:gd name="connsiteX4" fmla="*/ 736600 w 1066800"/>
              <a:gd name="connsiteY4" fmla="*/ 2794000 h 2794000"/>
              <a:gd name="connsiteX5" fmla="*/ 0 w 1066800"/>
              <a:gd name="connsiteY5" fmla="*/ 2501900 h 2794000"/>
              <a:gd name="connsiteX6" fmla="*/ 215900 w 1066800"/>
              <a:gd name="connsiteY6" fmla="*/ 1536700 h 2794000"/>
              <a:gd name="connsiteX7" fmla="*/ 152400 w 1066800"/>
              <a:gd name="connsiteY7" fmla="*/ 304800 h 27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6800" h="2794000">
                <a:moveTo>
                  <a:pt x="127000" y="254000"/>
                </a:moveTo>
                <a:lnTo>
                  <a:pt x="774700" y="0"/>
                </a:lnTo>
                <a:lnTo>
                  <a:pt x="1066800" y="952500"/>
                </a:lnTo>
                <a:lnTo>
                  <a:pt x="1041400" y="1828800"/>
                </a:lnTo>
                <a:lnTo>
                  <a:pt x="736600" y="2794000"/>
                </a:lnTo>
                <a:lnTo>
                  <a:pt x="0" y="2501900"/>
                </a:lnTo>
                <a:lnTo>
                  <a:pt x="215900" y="1536700"/>
                </a:lnTo>
                <a:lnTo>
                  <a:pt x="152400" y="3048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426464"/>
            <a:ext cx="4267200" cy="543153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More than 1,000 physicists, engineers and technicians</a:t>
            </a:r>
          </a:p>
          <a:p>
            <a:r>
              <a:rPr lang="en-US" sz="3200" dirty="0" smtClean="0"/>
              <a:t>Including 200 students</a:t>
            </a:r>
          </a:p>
          <a:p>
            <a:r>
              <a:rPr lang="en-US" sz="3200" dirty="0" smtClean="0"/>
              <a:t>From 111 institutions</a:t>
            </a:r>
          </a:p>
          <a:p>
            <a:r>
              <a:rPr lang="en-US" sz="3200" dirty="0" smtClean="0"/>
              <a:t>In 31 countries</a:t>
            </a:r>
          </a:p>
          <a:p>
            <a:r>
              <a:rPr lang="en-US" sz="3200" dirty="0" smtClean="0"/>
              <a:t>Africa, Americas, Asia, Europe</a:t>
            </a:r>
          </a:p>
          <a:p>
            <a:r>
              <a:rPr lang="en-US" sz="3200" dirty="0" smtClean="0"/>
              <a:t>US in ALICE:</a:t>
            </a:r>
          </a:p>
          <a:p>
            <a:pPr lvl="1"/>
            <a:r>
              <a:rPr lang="en-US" sz="1946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53 physicists, engineers and students</a:t>
            </a:r>
          </a:p>
          <a:p>
            <a:pPr lvl="1"/>
            <a:r>
              <a:rPr lang="en-US" sz="1946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11 universities and laboratories</a:t>
            </a:r>
          </a:p>
          <a:p>
            <a:pPr lvl="1"/>
            <a:r>
              <a:rPr lang="en-US" sz="1946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1 supercomputer center</a:t>
            </a:r>
          </a:p>
          <a:p>
            <a:pPr lvl="1"/>
            <a:r>
              <a:rPr lang="en-US" sz="1946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8 states</a:t>
            </a:r>
          </a:p>
          <a:p>
            <a:pPr lvl="1"/>
            <a:endParaRPr lang="en-US" sz="2800" dirty="0" smtClean="0"/>
          </a:p>
          <a:p>
            <a:endParaRPr lang="en-US" dirty="0"/>
          </a:p>
        </p:txBody>
      </p:sp>
      <p:pic>
        <p:nvPicPr>
          <p:cNvPr id="4" name="Content Placeholder 4" descr="alice_col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02088" y="1583146"/>
            <a:ext cx="3571689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614946" y="4432624"/>
            <a:ext cx="338554" cy="137615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US" sz="1000" dirty="0" smtClean="0"/>
              <a:t>© CERN</a:t>
            </a:r>
            <a:endParaRPr lang="en-US" sz="1000" dirty="0"/>
          </a:p>
        </p:txBody>
      </p:sp>
      <p:pic>
        <p:nvPicPr>
          <p:cNvPr id="6" name="Content Placeholder 4" descr="alice_emc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24324" y="4100415"/>
            <a:ext cx="357112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ICE-Layou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32232"/>
            <a:ext cx="9144000" cy="5689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7264400" cy="914400"/>
          </a:xfrm>
        </p:spPr>
        <p:txBody>
          <a:bodyPr/>
          <a:lstStyle/>
          <a:p>
            <a:r>
              <a:rPr lang="en-US" sz="3200" dirty="0" smtClean="0"/>
              <a:t>A Large Ion Collider Experiment</a:t>
            </a:r>
            <a:endParaRPr lang="en-US" sz="3200" dirty="0"/>
          </a:p>
        </p:txBody>
      </p:sp>
      <p:pic>
        <p:nvPicPr>
          <p:cNvPr id="5" name="Picture 15" descr="ALIce_SETUP_final_cf"/>
          <p:cNvPicPr>
            <a:picLocks noChangeAspect="1" noChangeArrowheads="1"/>
          </p:cNvPicPr>
          <p:nvPr/>
        </p:nvPicPr>
        <p:blipFill>
          <a:blip r:embed="rId3" cstate="print"/>
          <a:srcRect l="69832" t="6055" r="8464" b="71506"/>
          <a:stretch>
            <a:fillRect/>
          </a:stretch>
        </p:blipFill>
        <p:spPr bwMode="auto">
          <a:xfrm>
            <a:off x="6639847" y="737927"/>
            <a:ext cx="2246693" cy="15788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0" y="6104157"/>
            <a:ext cx="2394711" cy="744436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2000" b="1" dirty="0">
                <a:solidFill>
                  <a:srgbClr val="00007A"/>
                </a:solidFill>
              </a:rPr>
              <a:t>Size: </a:t>
            </a:r>
            <a:r>
              <a:rPr lang="en-US" sz="2000" b="1" dirty="0">
                <a:solidFill>
                  <a:srgbClr val="FF0000"/>
                </a:solidFill>
              </a:rPr>
              <a:t>16 </a:t>
            </a:r>
            <a:r>
              <a:rPr lang="en-US" sz="2000" b="1" dirty="0" err="1">
                <a:solidFill>
                  <a:srgbClr val="FF0000"/>
                </a:solidFill>
              </a:rPr>
              <a:t>x</a:t>
            </a:r>
            <a:r>
              <a:rPr lang="en-US" sz="2000" b="1" dirty="0">
                <a:solidFill>
                  <a:srgbClr val="FF0000"/>
                </a:solidFill>
              </a:rPr>
              <a:t> 26 </a:t>
            </a:r>
            <a:r>
              <a:rPr lang="en-US" sz="2000" b="1" dirty="0">
                <a:solidFill>
                  <a:srgbClr val="00007A"/>
                </a:solidFill>
              </a:rPr>
              <a:t>meters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2000" b="1" dirty="0">
                <a:solidFill>
                  <a:srgbClr val="00007A"/>
                </a:solidFill>
              </a:rPr>
              <a:t>Weight: </a:t>
            </a:r>
            <a:r>
              <a:rPr lang="en-US" sz="2000" b="1" dirty="0">
                <a:solidFill>
                  <a:srgbClr val="FF0000"/>
                </a:solidFill>
              </a:rPr>
              <a:t>10,000</a:t>
            </a:r>
            <a:r>
              <a:rPr lang="en-US" sz="2000" b="1" dirty="0">
                <a:solidFill>
                  <a:srgbClr val="00007A"/>
                </a:solidFill>
              </a:rPr>
              <a:t> tons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196333" y="6382993"/>
            <a:ext cx="3947667" cy="462307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220663">
              <a:tabLst>
                <a:tab pos="174625" algn="l"/>
              </a:tabLst>
            </a:pPr>
            <a:r>
              <a:rPr lang="en-US" sz="2400" b="1" dirty="0" smtClean="0">
                <a:solidFill>
                  <a:schemeClr val="bg1"/>
                </a:solidFill>
              </a:rPr>
              <a:t>18 different technologies</a:t>
            </a:r>
          </a:p>
        </p:txBody>
      </p:sp>
      <p:pic>
        <p:nvPicPr>
          <p:cNvPr id="8" name="Picture 4" descr="LogoALICE-DEF"/>
          <p:cNvPicPr>
            <a:picLocks noChangeAspect="1" noChangeArrowheads="1"/>
          </p:cNvPicPr>
          <p:nvPr/>
        </p:nvPicPr>
        <p:blipFill>
          <a:blip r:embed="rId4"/>
          <a:srcRect l="5711" t="8878" r="10851" b="11162"/>
          <a:stretch>
            <a:fillRect/>
          </a:stretch>
        </p:blipFill>
        <p:spPr bwMode="auto">
          <a:xfrm>
            <a:off x="34328" y="-8239"/>
            <a:ext cx="1660595" cy="1546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139585"/>
            <a:ext cx="7772400" cy="914400"/>
          </a:xfrm>
        </p:spPr>
        <p:txBody>
          <a:bodyPr/>
          <a:lstStyle/>
          <a:p>
            <a:r>
              <a:rPr lang="en-US" sz="3600" dirty="0" smtClean="0"/>
              <a:t>Cal Poly in ALICE</a:t>
            </a:r>
            <a:endParaRPr lang="en-US" sz="36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7350" y="1426464"/>
            <a:ext cx="8756650" cy="5431536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 smtClean="0"/>
              <a:t>NSF funded since 2007</a:t>
            </a:r>
          </a:p>
          <a:p>
            <a:pPr lvl="1"/>
            <a:r>
              <a:rPr lang="en-US" sz="2800" dirty="0" smtClean="0"/>
              <a:t>ALICE M&amp;O ~$10k/year</a:t>
            </a:r>
          </a:p>
          <a:p>
            <a:pPr lvl="1"/>
            <a:r>
              <a:rPr lang="en-US" sz="2800" dirty="0" smtClean="0"/>
              <a:t>PI summer salary</a:t>
            </a:r>
          </a:p>
          <a:p>
            <a:pPr lvl="1"/>
            <a:r>
              <a:rPr lang="en-US" sz="2800" dirty="0" smtClean="0"/>
              <a:t>1000 student assistant hours</a:t>
            </a:r>
          </a:p>
          <a:p>
            <a:pPr lvl="1"/>
            <a:r>
              <a:rPr lang="en-US" sz="2800" dirty="0" smtClean="0"/>
              <a:t>Travel to CERN/conferences</a:t>
            </a:r>
          </a:p>
          <a:p>
            <a:pPr lvl="1"/>
            <a:r>
              <a:rPr lang="en-US" sz="2800" dirty="0" smtClean="0"/>
              <a:t>Computers</a:t>
            </a:r>
          </a:p>
          <a:p>
            <a:r>
              <a:rPr lang="en-US" sz="3200" dirty="0" smtClean="0"/>
              <a:t>16 Cal Poly student participants to date (~3/year)</a:t>
            </a:r>
          </a:p>
          <a:p>
            <a:pPr lvl="1"/>
            <a:r>
              <a:rPr lang="en-US" sz="2800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7 Senior projects</a:t>
            </a:r>
          </a:p>
          <a:p>
            <a:pPr lvl="1"/>
            <a:r>
              <a:rPr lang="en-US" sz="2800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NIM A article with Cal Poly student authors</a:t>
            </a:r>
          </a:p>
          <a:p>
            <a:pPr lvl="2"/>
            <a:r>
              <a:rPr lang="en-US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ALICE Electromagnetic Calorimeter</a:t>
            </a:r>
          </a:p>
          <a:p>
            <a:pPr lvl="1"/>
            <a:r>
              <a:rPr lang="en-US" sz="2800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5 presentations at Cal Poly </a:t>
            </a:r>
            <a:r>
              <a:rPr lang="en-US" sz="2800" kern="0" dirty="0" err="1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CoSaM</a:t>
            </a:r>
            <a:r>
              <a:rPr lang="en-US" sz="2800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 research conference</a:t>
            </a:r>
          </a:p>
          <a:p>
            <a:pPr lvl="1"/>
            <a:r>
              <a:rPr lang="en-US" sz="2800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2 posters at APS-DNP CEU</a:t>
            </a:r>
          </a:p>
          <a:p>
            <a:r>
              <a:rPr lang="en-US" sz="3200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Physics interests: </a:t>
            </a:r>
          </a:p>
          <a:p>
            <a:pPr lvl="1"/>
            <a:r>
              <a:rPr lang="en-US" sz="2800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Heavy quark energy loss in quark gluon plasma</a:t>
            </a:r>
          </a:p>
          <a:p>
            <a:pPr lvl="2"/>
            <a:r>
              <a:rPr lang="en-US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Comparing properties of electron-tagged jets in </a:t>
            </a:r>
            <a:r>
              <a:rPr lang="en-US" kern="0" dirty="0" err="1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p+p</a:t>
            </a:r>
            <a:r>
              <a:rPr lang="en-US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 and </a:t>
            </a:r>
            <a:r>
              <a:rPr lang="en-US" kern="0" dirty="0" err="1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Pb+Pb</a:t>
            </a:r>
            <a:endParaRPr lang="en-US" kern="0" dirty="0" smtClean="0">
              <a:solidFill>
                <a:srgbClr val="EAEAEA"/>
              </a:solidFill>
              <a:ea typeface="ＭＳ Ｐゴシック" pitchFamily="-65" charset="-128"/>
              <a:cs typeface="ＭＳ Ｐゴシック"/>
            </a:endParaRPr>
          </a:p>
          <a:p>
            <a:pPr lvl="1"/>
            <a:r>
              <a:rPr lang="en-US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Exotica</a:t>
            </a:r>
          </a:p>
          <a:p>
            <a:pPr lvl="2"/>
            <a:r>
              <a:rPr lang="en-US" kern="0" dirty="0" smtClean="0">
                <a:solidFill>
                  <a:srgbClr val="EAEAEA"/>
                </a:solidFill>
                <a:ea typeface="ＭＳ Ｐゴシック" pitchFamily="-65" charset="-128"/>
                <a:cs typeface="ＭＳ Ｐゴシック"/>
              </a:rPr>
              <a:t>CHAMPS/Higgs detection with ALICE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228485"/>
            <a:ext cx="3962400" cy="297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476" y="869319"/>
            <a:ext cx="3231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nuclear.calpoly.edu/~alice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9585"/>
            <a:ext cx="7772400" cy="914400"/>
          </a:xfrm>
        </p:spPr>
        <p:txBody>
          <a:bodyPr/>
          <a:lstStyle/>
          <a:p>
            <a:r>
              <a:rPr lang="en-US" sz="3600" dirty="0" smtClean="0"/>
              <a:t>Cal Poly students at ALICE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457437" y="6005122"/>
            <a:ext cx="18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467" y="3908992"/>
            <a:ext cx="366236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MG_04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339" y="1053985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IMG_0276.JPG"/>
          <p:cNvPicPr>
            <a:picLocks noGrp="1" noChangeAspect="1"/>
          </p:cNvPicPr>
          <p:nvPr/>
        </p:nvPicPr>
        <p:blipFill>
          <a:blip r:embed="rId4"/>
          <a:srcRect l="17813" r="-311"/>
          <a:stretch>
            <a:fillRect/>
          </a:stretch>
        </p:blipFill>
        <p:spPr bwMode="auto">
          <a:xfrm>
            <a:off x="5147751" y="3688949"/>
            <a:ext cx="3319272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9998" y="1053988"/>
            <a:ext cx="33528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484469" y="331232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2007-2008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57437" y="6005122"/>
            <a:ext cx="18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38138"/>
            <a:ext cx="39624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342364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3708400"/>
            <a:ext cx="396240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4469" y="-9668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2009-2010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370840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86410"/>
            <a:ext cx="39624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399110"/>
            <a:ext cx="39624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695700"/>
            <a:ext cx="39624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100" y="3697288"/>
            <a:ext cx="39624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4469" y="-38100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8637</TotalTime>
  <Words>251</Words>
  <Application>Microsoft Office PowerPoint</Application>
  <PresentationFormat>On-screen Show (4:3)</PresentationFormat>
  <Paragraphs>64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Metro</vt:lpstr>
      <vt:lpstr>A Large ION Collider Experiment</vt:lpstr>
      <vt:lpstr>Goal of ALICE: To Explore the Phase Diagram of Nuclear Matter</vt:lpstr>
      <vt:lpstr>Brief History of the Universe</vt:lpstr>
      <vt:lpstr>ALICE Collaboration</vt:lpstr>
      <vt:lpstr>A Large Ion Collider Experiment</vt:lpstr>
      <vt:lpstr>Cal Poly in ALICE</vt:lpstr>
      <vt:lpstr>Cal Poly students at ALICE</vt:lpstr>
      <vt:lpstr>PowerPoint Presentation</vt:lpstr>
      <vt:lpstr>PowerPoint Presentation</vt:lpstr>
      <vt:lpstr>Challenges…</vt:lpstr>
    </vt:vector>
  </TitlesOfParts>
  <Company>Cal Poly San Luis Obispo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Truth and Connections</dc:title>
  <dc:creator>Cal Poly State University</dc:creator>
  <cp:lastModifiedBy>UserID</cp:lastModifiedBy>
  <cp:revision>40</cp:revision>
  <cp:lastPrinted>2012-02-14T04:23:39Z</cp:lastPrinted>
  <dcterms:created xsi:type="dcterms:W3CDTF">2012-02-14T04:37:23Z</dcterms:created>
  <dcterms:modified xsi:type="dcterms:W3CDTF">2012-02-14T05:09:24Z</dcterms:modified>
</cp:coreProperties>
</file>