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18"/>
  </p:notesMasterIdLst>
  <p:handoutMasterIdLst>
    <p:handoutMasterId r:id="rId19"/>
  </p:handoutMasterIdLst>
  <p:sldIdLst>
    <p:sldId id="256" r:id="rId2"/>
    <p:sldId id="278" r:id="rId3"/>
    <p:sldId id="275" r:id="rId4"/>
    <p:sldId id="283" r:id="rId5"/>
    <p:sldId id="280" r:id="rId6"/>
    <p:sldId id="268" r:id="rId7"/>
    <p:sldId id="292" r:id="rId8"/>
    <p:sldId id="293" r:id="rId9"/>
    <p:sldId id="289" r:id="rId10"/>
    <p:sldId id="287" r:id="rId11"/>
    <p:sldId id="290" r:id="rId12"/>
    <p:sldId id="291" r:id="rId13"/>
    <p:sldId id="294" r:id="rId14"/>
    <p:sldId id="288" r:id="rId15"/>
    <p:sldId id="296" r:id="rId16"/>
    <p:sldId id="29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59" autoAdjust="0"/>
    <p:restoredTop sz="94660"/>
  </p:normalViewPr>
  <p:slideViewPr>
    <p:cSldViewPr snapToGrid="0" snapToObjects="1" showGuides="1">
      <p:cViewPr>
        <p:scale>
          <a:sx n="100" d="100"/>
          <a:sy n="100" d="100"/>
        </p:scale>
        <p:origin x="-156" y="19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3DF3E4-A17B-E344-BBF9-4B94DD3B9A2D}" type="datetimeFigureOut">
              <a:rPr lang="en-US" smtClean="0"/>
              <a:t>2/23/2012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48ACF7-AFE4-ED4F-9134-4CFFDD2F7C71}" type="slidenum">
              <a:rPr lang="en-US" smtClean="0"/>
              <a:t>‹#›</a:t>
            </a:fld>
            <a:endParaRPr lang="en-US"/>
          </a:p>
        </p:txBody>
      </p:sp>
    </p:spTree>
    <p:extLst>
      <p:ext uri="{BB962C8B-B14F-4D97-AF65-F5344CB8AC3E}">
        <p14:creationId xmlns:p14="http://schemas.microsoft.com/office/powerpoint/2010/main" val="36899944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AD3C5F-3D58-E44C-B5E1-344F35B12DD8}" type="datetimeFigureOut">
              <a:rPr lang="en-US" smtClean="0"/>
              <a:pPr/>
              <a:t>2/23/2012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5E8D33-16AF-154B-AA50-0FA8F6E88083}" type="slidenum">
              <a:rPr lang="en-US" smtClean="0"/>
              <a:pPr/>
              <a:t>‹#›</a:t>
            </a:fld>
            <a:endParaRPr lang="en-US"/>
          </a:p>
        </p:txBody>
      </p:sp>
    </p:spTree>
    <p:extLst>
      <p:ext uri="{BB962C8B-B14F-4D97-AF65-F5344CB8AC3E}">
        <p14:creationId xmlns:p14="http://schemas.microsoft.com/office/powerpoint/2010/main" val="20748129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r>
              <a:rPr lang="en-US" smtClean="0"/>
              <a:t>24/Feb/2012</a:t>
            </a:r>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24/Feb/2012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60C13-E54D-0E4A-8839-071A12A2BA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24/Feb/2012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60C13-E54D-0E4A-8839-071A12A2BA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24/Feb/2012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60C13-E54D-0E4A-8839-071A12A2BAB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24/Feb/2012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60C13-E54D-0E4A-8839-071A12A2BABD}"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24/Feb/2012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60C13-E54D-0E4A-8839-071A12A2BAB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24/Feb/2012</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660C13-E54D-0E4A-8839-071A12A2BABD}"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24/Feb/2012</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660C13-E54D-0E4A-8839-071A12A2BA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24/Feb/2012</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660C13-E54D-0E4A-8839-071A12A2BA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24/Feb/2012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60C13-E54D-0E4A-8839-071A12A2BA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r>
              <a:rPr lang="en-US" smtClean="0"/>
              <a:t>24/Feb/2012</a:t>
            </a:r>
            <a:endParaRPr lang="en-US"/>
          </a:p>
        </p:txBody>
      </p:sp>
      <p:sp>
        <p:nvSpPr>
          <p:cNvPr id="6" name="Footer Placeholder 5"/>
          <p:cNvSpPr>
            <a:spLocks noGrp="1"/>
          </p:cNvSpPr>
          <p:nvPr>
            <p:ph type="ftr" sz="quarter" idx="11"/>
          </p:nvPr>
        </p:nvSpPr>
        <p:spPr>
          <a:xfrm>
            <a:off x="914400" y="55499"/>
            <a:ext cx="5562600" cy="365125"/>
          </a:xfrm>
        </p:spPr>
        <p:txBody>
          <a:bodyPr/>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p>
            <a:fld id="{7B660C13-E54D-0E4A-8839-071A12A2BAB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lstStyle>
          <a:p>
            <a:r>
              <a:rPr lang="en-US" smtClean="0"/>
              <a:t>24/Feb/2012</a:t>
            </a:r>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lstStyle>
          <a:p>
            <a:fld id="{ADA8B303-93D2-DA4C-9FCC-A8BB6ADC4BBA}"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nuclear.calpoly.edu/~alice"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digitalcommons.calpoly.edu/physs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blip>
          <a:stretch>
            <a:fillRect/>
          </a:stretch>
        </p:blipFill>
        <p:spPr>
          <a:xfrm>
            <a:off x="-3835" y="-32413"/>
            <a:ext cx="9138592" cy="6486646"/>
          </a:xfrm>
          <a:prstGeom prst="rect">
            <a:avLst/>
          </a:prstGeom>
        </p:spPr>
      </p:pic>
      <p:sp>
        <p:nvSpPr>
          <p:cNvPr id="2" name="Title 1"/>
          <p:cNvSpPr>
            <a:spLocks noGrp="1"/>
          </p:cNvSpPr>
          <p:nvPr>
            <p:ph type="ctrTitle"/>
          </p:nvPr>
        </p:nvSpPr>
        <p:spPr>
          <a:xfrm>
            <a:off x="139699" y="0"/>
            <a:ext cx="8868057" cy="1975104"/>
          </a:xfrm>
        </p:spPr>
        <p:txBody>
          <a:bodyPr/>
          <a:lstStyle/>
          <a:p>
            <a:r>
              <a:rPr lang="en-US" dirty="0" smtClean="0"/>
              <a:t>A Large ION Collider Experiment</a:t>
            </a:r>
            <a:endParaRPr lang="en-US" dirty="0"/>
          </a:p>
        </p:txBody>
      </p:sp>
      <p:sp>
        <p:nvSpPr>
          <p:cNvPr id="4" name="TextBox 3"/>
          <p:cNvSpPr txBox="1"/>
          <p:nvPr/>
        </p:nvSpPr>
        <p:spPr>
          <a:xfrm>
            <a:off x="2819400" y="6001603"/>
            <a:ext cx="3492500" cy="830997"/>
          </a:xfrm>
          <a:prstGeom prst="rect">
            <a:avLst/>
          </a:prstGeom>
          <a:noFill/>
        </p:spPr>
        <p:txBody>
          <a:bodyPr wrap="square" rtlCol="0">
            <a:spAutoFit/>
          </a:bodyPr>
          <a:lstStyle/>
          <a:p>
            <a:pPr algn="r"/>
            <a:r>
              <a:rPr lang="en-US" sz="2400" dirty="0" smtClean="0"/>
              <a:t>Jennifer </a:t>
            </a:r>
            <a:r>
              <a:rPr lang="en-US" sz="2400" dirty="0" err="1" smtClean="0"/>
              <a:t>Klay</a:t>
            </a:r>
            <a:endParaRPr lang="en-US" sz="2400" dirty="0" smtClean="0"/>
          </a:p>
          <a:p>
            <a:pPr algn="r"/>
            <a:r>
              <a:rPr lang="en-US" sz="2400" dirty="0" smtClean="0"/>
              <a:t>Cal Poly San Luis Obispo</a:t>
            </a:r>
            <a:endParaRPr lang="en-US" sz="2400" dirty="0"/>
          </a:p>
        </p:txBody>
      </p:sp>
      <p:sp>
        <p:nvSpPr>
          <p:cNvPr id="6" name="Date Placeholder 5"/>
          <p:cNvSpPr>
            <a:spLocks noGrp="1"/>
          </p:cNvSpPr>
          <p:nvPr>
            <p:ph type="dt" sz="half" idx="10"/>
          </p:nvPr>
        </p:nvSpPr>
        <p:spPr/>
        <p:txBody>
          <a:bodyPr/>
          <a:lstStyle/>
          <a:p>
            <a:r>
              <a:rPr lang="en-US" smtClean="0"/>
              <a:t>24/Feb/2012</a:t>
            </a:r>
            <a:endParaRPr lang="en-US"/>
          </a:p>
        </p:txBody>
      </p:sp>
      <p:sp>
        <p:nvSpPr>
          <p:cNvPr id="7" name="Slide Number Placeholder 6"/>
          <p:cNvSpPr>
            <a:spLocks noGrp="1"/>
          </p:cNvSpPr>
          <p:nvPr>
            <p:ph type="sldNum" sz="quarter" idx="12"/>
          </p:nvPr>
        </p:nvSpPr>
        <p:spPr/>
        <p:txBody>
          <a:bodyPr/>
          <a:lstStyle/>
          <a:p>
            <a:pPr algn="l" eaLnBrk="1" latinLnBrk="0" hangingPunct="1"/>
            <a:fld id="{09CEB3EB-F4F2-46F4-8867-D3C68411A9A0}" type="slidenum">
              <a:rPr kumimoji="0" lang="en-US" smtClean="0"/>
              <a:pPr algn="l" eaLnBrk="1" latinLnBrk="0" hangingPunct="1"/>
              <a:t>1</a:t>
            </a:fld>
            <a:endParaRPr kumimoji="0" lang="en-US" sz="120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9585"/>
            <a:ext cx="7772400" cy="914400"/>
          </a:xfrm>
        </p:spPr>
        <p:txBody>
          <a:bodyPr/>
          <a:lstStyle/>
          <a:p>
            <a:r>
              <a:rPr lang="en-US" sz="3600" dirty="0" smtClean="0"/>
              <a:t>Cal Poly students in ALICE</a:t>
            </a:r>
            <a:endParaRPr lang="en-US" sz="3600" dirty="0"/>
          </a:p>
        </p:txBody>
      </p:sp>
      <p:sp>
        <p:nvSpPr>
          <p:cNvPr id="10" name="TextBox 9"/>
          <p:cNvSpPr txBox="1"/>
          <p:nvPr/>
        </p:nvSpPr>
        <p:spPr>
          <a:xfrm>
            <a:off x="7484469" y="331232"/>
            <a:ext cx="1409700" cy="369332"/>
          </a:xfrm>
          <a:prstGeom prst="rect">
            <a:avLst/>
          </a:prstGeom>
          <a:noFill/>
        </p:spPr>
        <p:txBody>
          <a:bodyPr wrap="square" rtlCol="0">
            <a:spAutoFit/>
          </a:bodyPr>
          <a:lstStyle/>
          <a:p>
            <a:pPr algn="r"/>
            <a:r>
              <a:rPr lang="en-US" dirty="0" smtClean="0"/>
              <a:t>2008</a:t>
            </a:r>
            <a:endParaRPr lang="en-US" dirty="0"/>
          </a:p>
        </p:txBody>
      </p:sp>
      <p:pic>
        <p:nvPicPr>
          <p:cNvPr id="11" name="Picture 10"/>
          <p:cNvPicPr>
            <a:picLocks noChangeAspect="1"/>
          </p:cNvPicPr>
          <p:nvPr/>
        </p:nvPicPr>
        <p:blipFill>
          <a:blip r:embed="rId2"/>
          <a:stretch>
            <a:fillRect/>
          </a:stretch>
        </p:blipFill>
        <p:spPr>
          <a:xfrm>
            <a:off x="812800" y="4025785"/>
            <a:ext cx="3657600" cy="2743200"/>
          </a:xfrm>
          <a:prstGeom prst="rect">
            <a:avLst/>
          </a:prstGeom>
        </p:spPr>
      </p:pic>
      <p:sp>
        <p:nvSpPr>
          <p:cNvPr id="12" name="Content Placeholder 2"/>
          <p:cNvSpPr>
            <a:spLocks noGrp="1"/>
          </p:cNvSpPr>
          <p:nvPr>
            <p:ph idx="1"/>
          </p:nvPr>
        </p:nvSpPr>
        <p:spPr>
          <a:xfrm>
            <a:off x="431799" y="977784"/>
            <a:ext cx="8297269" cy="3149715"/>
          </a:xfrm>
        </p:spPr>
        <p:txBody>
          <a:bodyPr>
            <a:normAutofit fontScale="70000" lnSpcReduction="20000"/>
          </a:bodyPr>
          <a:lstStyle/>
          <a:p>
            <a:r>
              <a:rPr lang="en-US" dirty="0" smtClean="0"/>
              <a:t>Development of software definition of geometry for ALICE EMCAL support structure</a:t>
            </a:r>
          </a:p>
          <a:p>
            <a:r>
              <a:rPr lang="en-US" dirty="0" smtClean="0"/>
              <a:t>Simulations for electron-tagged jets</a:t>
            </a:r>
          </a:p>
          <a:p>
            <a:r>
              <a:rPr lang="en-US" dirty="0" smtClean="0"/>
              <a:t>Two week CERN trip (3 students + JLK)</a:t>
            </a:r>
          </a:p>
          <a:p>
            <a:pPr lvl="1"/>
            <a:r>
              <a:rPr lang="en-US" dirty="0" smtClean="0"/>
              <a:t>ALICE week, software tutorials, EMCAL cable fabrication</a:t>
            </a:r>
          </a:p>
          <a:p>
            <a:pPr lvl="1"/>
            <a:r>
              <a:rPr lang="en-US" dirty="0" smtClean="0"/>
              <a:t>$3k/person (air travel, hostel, per diem)</a:t>
            </a:r>
          </a:p>
          <a:p>
            <a:r>
              <a:rPr lang="en-US" dirty="0" smtClean="0"/>
              <a:t>APS Division of Nuclear Physics Meeting – Oakland, CA – October</a:t>
            </a:r>
          </a:p>
          <a:p>
            <a:pPr lvl="1"/>
            <a:r>
              <a:rPr lang="en-US" dirty="0" smtClean="0"/>
              <a:t>JLK on maternity leave</a:t>
            </a:r>
          </a:p>
          <a:p>
            <a:pPr lvl="1"/>
            <a:r>
              <a:rPr lang="en-US" dirty="0" smtClean="0"/>
              <a:t>Conference Experience for Undergraduates – Boswell and Brown (poster on </a:t>
            </a:r>
            <a:r>
              <a:rPr lang="en-US" dirty="0" err="1" smtClean="0"/>
              <a:t>b</a:t>
            </a:r>
            <a:r>
              <a:rPr lang="en-US" dirty="0" smtClean="0"/>
              <a:t>-jets), Ward (poster on </a:t>
            </a:r>
            <a:r>
              <a:rPr lang="en-US" dirty="0" err="1" smtClean="0"/>
              <a:t>Glauber</a:t>
            </a:r>
            <a:r>
              <a:rPr lang="en-US" dirty="0" smtClean="0"/>
              <a:t> model)</a:t>
            </a:r>
          </a:p>
          <a:p>
            <a:pPr lvl="1"/>
            <a:endParaRPr lang="en-US" dirty="0" smtClean="0"/>
          </a:p>
        </p:txBody>
      </p:sp>
      <p:pic>
        <p:nvPicPr>
          <p:cNvPr id="13" name="Picture 12"/>
          <p:cNvPicPr>
            <a:picLocks noChangeAspect="1"/>
          </p:cNvPicPr>
          <p:nvPr/>
        </p:nvPicPr>
        <p:blipFill>
          <a:blip r:embed="rId3"/>
          <a:stretch>
            <a:fillRect/>
          </a:stretch>
        </p:blipFill>
        <p:spPr>
          <a:xfrm>
            <a:off x="5054600" y="4025785"/>
            <a:ext cx="3657600" cy="2743200"/>
          </a:xfrm>
          <a:prstGeom prst="rect">
            <a:avLst/>
          </a:prstGeom>
        </p:spPr>
      </p:pic>
      <p:sp>
        <p:nvSpPr>
          <p:cNvPr id="14" name="Date Placeholder 13"/>
          <p:cNvSpPr>
            <a:spLocks noGrp="1"/>
          </p:cNvSpPr>
          <p:nvPr>
            <p:ph type="dt" sz="half" idx="10"/>
          </p:nvPr>
        </p:nvSpPr>
        <p:spPr/>
        <p:txBody>
          <a:bodyPr/>
          <a:lstStyle/>
          <a:p>
            <a:r>
              <a:rPr lang="en-US" smtClean="0"/>
              <a:t>24/Feb/2012</a:t>
            </a:r>
            <a:endParaRPr lang="en-US"/>
          </a:p>
        </p:txBody>
      </p:sp>
      <p:sp>
        <p:nvSpPr>
          <p:cNvPr id="15" name="Slide Number Placeholder 14"/>
          <p:cNvSpPr>
            <a:spLocks noGrp="1"/>
          </p:cNvSpPr>
          <p:nvPr>
            <p:ph type="sldNum" sz="quarter" idx="12"/>
          </p:nvPr>
        </p:nvSpPr>
        <p:spPr/>
        <p:txBody>
          <a:bodyPr/>
          <a:lstStyle/>
          <a:p>
            <a:fld id="{7B660C13-E54D-0E4A-8839-071A12A2BABD}"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9585"/>
            <a:ext cx="7772400" cy="914400"/>
          </a:xfrm>
        </p:spPr>
        <p:txBody>
          <a:bodyPr/>
          <a:lstStyle/>
          <a:p>
            <a:r>
              <a:rPr lang="en-US" sz="3600" dirty="0" smtClean="0"/>
              <a:t>Cal Poly students in ALICE</a:t>
            </a:r>
            <a:endParaRPr lang="en-US" sz="3600" dirty="0"/>
          </a:p>
        </p:txBody>
      </p:sp>
      <p:sp>
        <p:nvSpPr>
          <p:cNvPr id="4" name="TextBox 3"/>
          <p:cNvSpPr txBox="1"/>
          <p:nvPr/>
        </p:nvSpPr>
        <p:spPr>
          <a:xfrm>
            <a:off x="6457437" y="6005122"/>
            <a:ext cx="1808082" cy="369332"/>
          </a:xfrm>
          <a:prstGeom prst="rect">
            <a:avLst/>
          </a:prstGeom>
          <a:noFill/>
        </p:spPr>
        <p:txBody>
          <a:bodyPr wrap="square" rtlCol="0">
            <a:spAutoFit/>
          </a:bodyPr>
          <a:lstStyle/>
          <a:p>
            <a:r>
              <a:rPr lang="en-US" dirty="0" smtClean="0"/>
              <a:t>Content</a:t>
            </a:r>
            <a:endParaRPr lang="en-US" dirty="0"/>
          </a:p>
        </p:txBody>
      </p:sp>
      <p:pic>
        <p:nvPicPr>
          <p:cNvPr id="7" name="Picture 3" descr="IMG_0441.JPG"/>
          <p:cNvPicPr>
            <a:picLocks noChangeAspect="1"/>
          </p:cNvPicPr>
          <p:nvPr/>
        </p:nvPicPr>
        <p:blipFill>
          <a:blip r:embed="rId2"/>
          <a:srcRect/>
          <a:stretch>
            <a:fillRect/>
          </a:stretch>
        </p:blipFill>
        <p:spPr bwMode="auto">
          <a:xfrm>
            <a:off x="876300" y="3955649"/>
            <a:ext cx="3657600" cy="2743200"/>
          </a:xfrm>
          <a:prstGeom prst="rect">
            <a:avLst/>
          </a:prstGeom>
          <a:noFill/>
          <a:ln w="9525">
            <a:noFill/>
            <a:miter lim="800000"/>
            <a:headEnd/>
            <a:tailEnd/>
          </a:ln>
        </p:spPr>
      </p:pic>
      <p:pic>
        <p:nvPicPr>
          <p:cNvPr id="8" name="Content Placeholder 3" descr="IMG_0276.JPG"/>
          <p:cNvPicPr>
            <a:picLocks noGrp="1" noChangeAspect="1"/>
          </p:cNvPicPr>
          <p:nvPr/>
        </p:nvPicPr>
        <p:blipFill>
          <a:blip r:embed="rId3"/>
          <a:srcRect l="17813" r="-311"/>
          <a:stretch>
            <a:fillRect/>
          </a:stretch>
        </p:blipFill>
        <p:spPr bwMode="auto">
          <a:xfrm>
            <a:off x="5147751" y="3815949"/>
            <a:ext cx="3319272" cy="3017520"/>
          </a:xfrm>
          <a:prstGeom prst="rect">
            <a:avLst/>
          </a:prstGeom>
          <a:noFill/>
          <a:ln w="9525">
            <a:noFill/>
            <a:miter lim="800000"/>
            <a:headEnd/>
            <a:tailEnd/>
          </a:ln>
        </p:spPr>
      </p:pic>
      <p:sp>
        <p:nvSpPr>
          <p:cNvPr id="10" name="TextBox 9"/>
          <p:cNvSpPr txBox="1"/>
          <p:nvPr/>
        </p:nvSpPr>
        <p:spPr>
          <a:xfrm>
            <a:off x="7484469" y="331232"/>
            <a:ext cx="1409700" cy="369332"/>
          </a:xfrm>
          <a:prstGeom prst="rect">
            <a:avLst/>
          </a:prstGeom>
          <a:noFill/>
        </p:spPr>
        <p:txBody>
          <a:bodyPr wrap="square" rtlCol="0">
            <a:spAutoFit/>
          </a:bodyPr>
          <a:lstStyle/>
          <a:p>
            <a:pPr algn="r"/>
            <a:r>
              <a:rPr lang="en-US" dirty="0" smtClean="0"/>
              <a:t>2009</a:t>
            </a:r>
            <a:endParaRPr lang="en-US" dirty="0"/>
          </a:p>
        </p:txBody>
      </p:sp>
      <p:sp>
        <p:nvSpPr>
          <p:cNvPr id="9" name="Content Placeholder 2"/>
          <p:cNvSpPr>
            <a:spLocks noGrp="1"/>
          </p:cNvSpPr>
          <p:nvPr>
            <p:ph idx="1"/>
          </p:nvPr>
        </p:nvSpPr>
        <p:spPr>
          <a:xfrm>
            <a:off x="431799" y="977784"/>
            <a:ext cx="8297269" cy="2863565"/>
          </a:xfrm>
        </p:spPr>
        <p:txBody>
          <a:bodyPr>
            <a:normAutofit fontScale="62500" lnSpcReduction="20000"/>
          </a:bodyPr>
          <a:lstStyle/>
          <a:p>
            <a:r>
              <a:rPr lang="en-US" dirty="0" smtClean="0"/>
              <a:t>Electron-jet identification with the ALICE EMCAL</a:t>
            </a:r>
          </a:p>
          <a:p>
            <a:r>
              <a:rPr lang="en-US" dirty="0" smtClean="0"/>
              <a:t>ALICE EMCAL hardware</a:t>
            </a:r>
          </a:p>
          <a:p>
            <a:pPr lvl="1"/>
            <a:r>
              <a:rPr lang="en-US" dirty="0" smtClean="0"/>
              <a:t>electronics testing, data quality monitoring software</a:t>
            </a:r>
          </a:p>
          <a:p>
            <a:r>
              <a:rPr lang="en-US" dirty="0" smtClean="0"/>
              <a:t>Students spent ~6 weeks at CERN with local supervisor (~$5k/person)</a:t>
            </a:r>
          </a:p>
          <a:p>
            <a:pPr lvl="1"/>
            <a:r>
              <a:rPr lang="en-US" dirty="0" smtClean="0"/>
              <a:t>Shared apartment in </a:t>
            </a:r>
            <a:r>
              <a:rPr lang="en-US" dirty="0" err="1" smtClean="0"/>
              <a:t>Prevessin</a:t>
            </a:r>
            <a:endParaRPr lang="en-US" dirty="0" smtClean="0"/>
          </a:p>
          <a:p>
            <a:pPr lvl="1"/>
            <a:r>
              <a:rPr lang="en-US" dirty="0" smtClean="0"/>
              <a:t>Purchased bicycles in Geneva (only lasted one summer </a:t>
            </a:r>
            <a:r>
              <a:rPr lang="en-US" dirty="0" err="1" smtClean="0">
                <a:sym typeface="Wingdings"/>
              </a:rPr>
              <a:t></a:t>
            </a:r>
            <a:r>
              <a:rPr lang="en-US" dirty="0" smtClean="0"/>
              <a:t>)</a:t>
            </a:r>
          </a:p>
          <a:p>
            <a:pPr lvl="1"/>
            <a:r>
              <a:rPr lang="en-US" dirty="0" smtClean="0"/>
              <a:t>JLK stayed for 2 weeks ($5k)</a:t>
            </a:r>
          </a:p>
          <a:p>
            <a:r>
              <a:rPr lang="en-US" dirty="0" smtClean="0"/>
              <a:t>CA-APS Meeting – Monterey, CA – November</a:t>
            </a:r>
          </a:p>
          <a:p>
            <a:pPr lvl="1"/>
            <a:r>
              <a:rPr lang="en-US" dirty="0" smtClean="0"/>
              <a:t>Boswell: electron identification with ALICE EMCAL, Brown: </a:t>
            </a:r>
            <a:r>
              <a:rPr lang="en-US" dirty="0" err="1" smtClean="0"/>
              <a:t>b</a:t>
            </a:r>
            <a:r>
              <a:rPr lang="en-US" dirty="0" smtClean="0"/>
              <a:t>-tagging</a:t>
            </a:r>
          </a:p>
          <a:p>
            <a:pPr lvl="1"/>
            <a:r>
              <a:rPr lang="en-US" dirty="0" smtClean="0"/>
              <a:t>Brown received Steven Chu Award for undergraduate research</a:t>
            </a:r>
          </a:p>
        </p:txBody>
      </p:sp>
      <p:sp>
        <p:nvSpPr>
          <p:cNvPr id="11" name="Date Placeholder 10"/>
          <p:cNvSpPr>
            <a:spLocks noGrp="1"/>
          </p:cNvSpPr>
          <p:nvPr>
            <p:ph type="dt" sz="half" idx="10"/>
          </p:nvPr>
        </p:nvSpPr>
        <p:spPr/>
        <p:txBody>
          <a:bodyPr/>
          <a:lstStyle/>
          <a:p>
            <a:r>
              <a:rPr lang="en-US" smtClean="0"/>
              <a:t>24/Feb/2012</a:t>
            </a:r>
            <a:endParaRPr lang="en-US"/>
          </a:p>
        </p:txBody>
      </p:sp>
      <p:sp>
        <p:nvSpPr>
          <p:cNvPr id="12" name="Slide Number Placeholder 11"/>
          <p:cNvSpPr>
            <a:spLocks noGrp="1"/>
          </p:cNvSpPr>
          <p:nvPr>
            <p:ph type="sldNum" sz="quarter" idx="12"/>
          </p:nvPr>
        </p:nvSpPr>
        <p:spPr/>
        <p:txBody>
          <a:bodyPr/>
          <a:lstStyle/>
          <a:p>
            <a:fld id="{7B660C13-E54D-0E4A-8839-071A12A2BABD}"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9585"/>
            <a:ext cx="7772400" cy="914400"/>
          </a:xfrm>
        </p:spPr>
        <p:txBody>
          <a:bodyPr/>
          <a:lstStyle/>
          <a:p>
            <a:r>
              <a:rPr lang="en-US" sz="3600" dirty="0" smtClean="0"/>
              <a:t>Cal Poly students in ALICE</a:t>
            </a:r>
            <a:endParaRPr lang="en-US" sz="3600" dirty="0"/>
          </a:p>
        </p:txBody>
      </p:sp>
      <p:sp>
        <p:nvSpPr>
          <p:cNvPr id="10" name="TextBox 9"/>
          <p:cNvSpPr txBox="1"/>
          <p:nvPr/>
        </p:nvSpPr>
        <p:spPr>
          <a:xfrm>
            <a:off x="7484469" y="331232"/>
            <a:ext cx="1409700" cy="369332"/>
          </a:xfrm>
          <a:prstGeom prst="rect">
            <a:avLst/>
          </a:prstGeom>
          <a:noFill/>
        </p:spPr>
        <p:txBody>
          <a:bodyPr wrap="square" rtlCol="0">
            <a:spAutoFit/>
          </a:bodyPr>
          <a:lstStyle/>
          <a:p>
            <a:pPr algn="r"/>
            <a:r>
              <a:rPr lang="en-US" dirty="0" smtClean="0"/>
              <a:t>2010</a:t>
            </a:r>
            <a:endParaRPr lang="en-US" dirty="0"/>
          </a:p>
        </p:txBody>
      </p:sp>
      <p:sp>
        <p:nvSpPr>
          <p:cNvPr id="9" name="Content Placeholder 2"/>
          <p:cNvSpPr>
            <a:spLocks noGrp="1"/>
          </p:cNvSpPr>
          <p:nvPr>
            <p:ph idx="1"/>
          </p:nvPr>
        </p:nvSpPr>
        <p:spPr>
          <a:xfrm>
            <a:off x="431799" y="977784"/>
            <a:ext cx="5816601" cy="3581515"/>
          </a:xfrm>
        </p:spPr>
        <p:txBody>
          <a:bodyPr>
            <a:normAutofit fontScale="85000" lnSpcReduction="10000"/>
          </a:bodyPr>
          <a:lstStyle/>
          <a:p>
            <a:r>
              <a:rPr lang="en-US" sz="3200" dirty="0" smtClean="0"/>
              <a:t>First data taking shifts at CERN</a:t>
            </a:r>
          </a:p>
          <a:p>
            <a:pPr lvl="1"/>
            <a:r>
              <a:rPr lang="en-US" sz="2800" dirty="0" smtClean="0"/>
              <a:t>Four students (8 weeks) plus JLK (2 weeks)</a:t>
            </a:r>
          </a:p>
          <a:p>
            <a:pPr lvl="2"/>
            <a:r>
              <a:rPr lang="en-US" dirty="0" smtClean="0"/>
              <a:t>Each student had an analysis project</a:t>
            </a:r>
          </a:p>
          <a:p>
            <a:pPr lvl="2"/>
            <a:r>
              <a:rPr lang="en-US" dirty="0" smtClean="0"/>
              <a:t>Weekly </a:t>
            </a:r>
            <a:r>
              <a:rPr lang="en-US" dirty="0" err="1" smtClean="0"/>
              <a:t>skype</a:t>
            </a:r>
            <a:r>
              <a:rPr lang="en-US" dirty="0" smtClean="0"/>
              <a:t> conference calls with JLK for progress reports, analysis supervision</a:t>
            </a:r>
          </a:p>
          <a:p>
            <a:pPr lvl="1"/>
            <a:r>
              <a:rPr lang="en-US" sz="2800" dirty="0" smtClean="0"/>
              <a:t>600% of Cal Poly share of shifts</a:t>
            </a:r>
          </a:p>
          <a:p>
            <a:pPr lvl="1"/>
            <a:r>
              <a:rPr lang="en-US" dirty="0" smtClean="0"/>
              <a:t>Students shared apartments in St. </a:t>
            </a:r>
            <a:r>
              <a:rPr lang="en-US" dirty="0" err="1" smtClean="0"/>
              <a:t>Genis</a:t>
            </a:r>
            <a:endParaRPr lang="en-US" dirty="0" smtClean="0"/>
          </a:p>
          <a:p>
            <a:pPr lvl="1"/>
            <a:r>
              <a:rPr lang="en-US" dirty="0" smtClean="0"/>
              <a:t>Travel costs: $5k/student, $5k/JLK</a:t>
            </a:r>
          </a:p>
        </p:txBody>
      </p:sp>
      <p:sp>
        <p:nvSpPr>
          <p:cNvPr id="11" name="Date Placeholder 10"/>
          <p:cNvSpPr>
            <a:spLocks noGrp="1"/>
          </p:cNvSpPr>
          <p:nvPr>
            <p:ph type="dt" sz="half" idx="10"/>
          </p:nvPr>
        </p:nvSpPr>
        <p:spPr/>
        <p:txBody>
          <a:bodyPr/>
          <a:lstStyle/>
          <a:p>
            <a:r>
              <a:rPr lang="en-US" smtClean="0"/>
              <a:t>24/Feb/2012</a:t>
            </a:r>
            <a:endParaRPr lang="en-US"/>
          </a:p>
        </p:txBody>
      </p:sp>
      <p:sp>
        <p:nvSpPr>
          <p:cNvPr id="12" name="Slide Number Placeholder 11"/>
          <p:cNvSpPr>
            <a:spLocks noGrp="1"/>
          </p:cNvSpPr>
          <p:nvPr>
            <p:ph type="sldNum" sz="quarter" idx="12"/>
          </p:nvPr>
        </p:nvSpPr>
        <p:spPr/>
        <p:txBody>
          <a:bodyPr/>
          <a:lstStyle/>
          <a:p>
            <a:fld id="{7B660C13-E54D-0E4A-8839-071A12A2BABD}" type="slidenum">
              <a:rPr lang="en-US" smtClean="0"/>
              <a:pPr/>
              <a:t>12</a:t>
            </a:fld>
            <a:endParaRPr lang="en-US"/>
          </a:p>
        </p:txBody>
      </p:sp>
      <p:pic>
        <p:nvPicPr>
          <p:cNvPr id="13" name="Picture 12"/>
          <p:cNvPicPr>
            <a:picLocks noChangeAspect="1"/>
          </p:cNvPicPr>
          <p:nvPr/>
        </p:nvPicPr>
        <p:blipFill>
          <a:blip r:embed="rId2"/>
          <a:stretch>
            <a:fillRect/>
          </a:stretch>
        </p:blipFill>
        <p:spPr>
          <a:xfrm>
            <a:off x="3517900" y="4756974"/>
            <a:ext cx="2438400" cy="1828800"/>
          </a:xfrm>
          <a:prstGeom prst="rect">
            <a:avLst/>
          </a:prstGeom>
        </p:spPr>
      </p:pic>
      <p:pic>
        <p:nvPicPr>
          <p:cNvPr id="14" name="Picture 13"/>
          <p:cNvPicPr>
            <a:picLocks noChangeAspect="1"/>
          </p:cNvPicPr>
          <p:nvPr/>
        </p:nvPicPr>
        <p:blipFill>
          <a:blip r:embed="rId3"/>
          <a:stretch>
            <a:fillRect/>
          </a:stretch>
        </p:blipFill>
        <p:spPr>
          <a:xfrm>
            <a:off x="6248400" y="4756974"/>
            <a:ext cx="2438400" cy="1828800"/>
          </a:xfrm>
          <a:prstGeom prst="rect">
            <a:avLst/>
          </a:prstGeom>
        </p:spPr>
      </p:pic>
      <p:pic>
        <p:nvPicPr>
          <p:cNvPr id="15" name="Picture 14"/>
          <p:cNvPicPr>
            <a:picLocks noChangeAspect="1"/>
          </p:cNvPicPr>
          <p:nvPr/>
        </p:nvPicPr>
        <p:blipFill>
          <a:blip r:embed="rId4"/>
          <a:stretch>
            <a:fillRect/>
          </a:stretch>
        </p:blipFill>
        <p:spPr>
          <a:xfrm>
            <a:off x="736600" y="4756974"/>
            <a:ext cx="2438400" cy="1828800"/>
          </a:xfrm>
          <a:prstGeom prst="rect">
            <a:avLst/>
          </a:prstGeom>
        </p:spPr>
      </p:pic>
      <p:pic>
        <p:nvPicPr>
          <p:cNvPr id="16" name="Picture 15"/>
          <p:cNvPicPr>
            <a:picLocks noChangeAspect="1"/>
          </p:cNvPicPr>
          <p:nvPr/>
        </p:nvPicPr>
        <p:blipFill>
          <a:blip r:embed="rId5"/>
          <a:stretch>
            <a:fillRect/>
          </a:stretch>
        </p:blipFill>
        <p:spPr>
          <a:xfrm>
            <a:off x="6248400" y="2730499"/>
            <a:ext cx="2438400" cy="1828800"/>
          </a:xfrm>
          <a:prstGeom prst="rect">
            <a:avLst/>
          </a:prstGeom>
        </p:spPr>
      </p:pic>
      <p:pic>
        <p:nvPicPr>
          <p:cNvPr id="17" name="Picture 16"/>
          <p:cNvPicPr>
            <a:picLocks noChangeAspect="1"/>
          </p:cNvPicPr>
          <p:nvPr/>
        </p:nvPicPr>
        <p:blipFill>
          <a:blip r:embed="rId6"/>
          <a:stretch>
            <a:fillRect/>
          </a:stretch>
        </p:blipFill>
        <p:spPr>
          <a:xfrm>
            <a:off x="6248400" y="700564"/>
            <a:ext cx="2438400" cy="1828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9585"/>
            <a:ext cx="7772400" cy="914400"/>
          </a:xfrm>
        </p:spPr>
        <p:txBody>
          <a:bodyPr/>
          <a:lstStyle/>
          <a:p>
            <a:r>
              <a:rPr lang="en-US" sz="3600" dirty="0" smtClean="0"/>
              <a:t>Cal Poly students in ALICE</a:t>
            </a:r>
            <a:endParaRPr lang="en-US" sz="3600" dirty="0"/>
          </a:p>
        </p:txBody>
      </p:sp>
      <p:sp>
        <p:nvSpPr>
          <p:cNvPr id="10" name="TextBox 9"/>
          <p:cNvSpPr txBox="1"/>
          <p:nvPr/>
        </p:nvSpPr>
        <p:spPr>
          <a:xfrm>
            <a:off x="7484469" y="331232"/>
            <a:ext cx="1409700" cy="369332"/>
          </a:xfrm>
          <a:prstGeom prst="rect">
            <a:avLst/>
          </a:prstGeom>
          <a:noFill/>
        </p:spPr>
        <p:txBody>
          <a:bodyPr wrap="square" rtlCol="0">
            <a:spAutoFit/>
          </a:bodyPr>
          <a:lstStyle/>
          <a:p>
            <a:pPr algn="r"/>
            <a:r>
              <a:rPr lang="en-US" dirty="0" smtClean="0"/>
              <a:t>2011</a:t>
            </a:r>
            <a:endParaRPr lang="en-US" dirty="0"/>
          </a:p>
        </p:txBody>
      </p:sp>
      <p:sp>
        <p:nvSpPr>
          <p:cNvPr id="9" name="Content Placeholder 2"/>
          <p:cNvSpPr>
            <a:spLocks noGrp="1"/>
          </p:cNvSpPr>
          <p:nvPr>
            <p:ph idx="1"/>
          </p:nvPr>
        </p:nvSpPr>
        <p:spPr>
          <a:xfrm>
            <a:off x="431798" y="977784"/>
            <a:ext cx="8462371" cy="4864216"/>
          </a:xfrm>
        </p:spPr>
        <p:txBody>
          <a:bodyPr>
            <a:normAutofit fontScale="92500" lnSpcReduction="10000"/>
          </a:bodyPr>
          <a:lstStyle/>
          <a:p>
            <a:r>
              <a:rPr lang="en-US" sz="3200" dirty="0" smtClean="0"/>
              <a:t>Data-taking shifts at CERN</a:t>
            </a:r>
          </a:p>
          <a:p>
            <a:pPr lvl="1"/>
            <a:r>
              <a:rPr lang="en-US" sz="2800" dirty="0" smtClean="0"/>
              <a:t>Four students (4 weeks)</a:t>
            </a:r>
          </a:p>
          <a:p>
            <a:pPr lvl="2"/>
            <a:r>
              <a:rPr lang="en-US" dirty="0" smtClean="0"/>
              <a:t>JLK on maternity leave</a:t>
            </a:r>
          </a:p>
          <a:p>
            <a:pPr lvl="2"/>
            <a:r>
              <a:rPr lang="en-US" dirty="0" smtClean="0"/>
              <a:t>Returning student from previous summer acted as guide</a:t>
            </a:r>
          </a:p>
          <a:p>
            <a:pPr lvl="2"/>
            <a:r>
              <a:rPr lang="en-US" dirty="0" smtClean="0"/>
              <a:t>Minimal supervision of analysis projects = minimal progress </a:t>
            </a:r>
            <a:r>
              <a:rPr lang="en-US" dirty="0" err="1" smtClean="0">
                <a:sym typeface="Wingdings"/>
              </a:rPr>
              <a:t></a:t>
            </a:r>
            <a:endParaRPr lang="en-US" dirty="0" smtClean="0"/>
          </a:p>
          <a:p>
            <a:pPr lvl="1"/>
            <a:r>
              <a:rPr lang="en-US" dirty="0" smtClean="0"/>
              <a:t>Students shared apartments in St. </a:t>
            </a:r>
            <a:r>
              <a:rPr lang="en-US" dirty="0" err="1" smtClean="0"/>
              <a:t>Genis</a:t>
            </a:r>
            <a:endParaRPr lang="en-US" dirty="0" smtClean="0"/>
          </a:p>
          <a:p>
            <a:pPr lvl="1"/>
            <a:r>
              <a:rPr lang="en-US" dirty="0" smtClean="0"/>
              <a:t>Travel costs: $5k/student</a:t>
            </a:r>
          </a:p>
          <a:p>
            <a:r>
              <a:rPr lang="en-US" dirty="0" smtClean="0"/>
              <a:t>Two students went to LLNL for summer internship with ALICE colleagues</a:t>
            </a:r>
          </a:p>
          <a:p>
            <a:pPr lvl="1"/>
            <a:r>
              <a:rPr lang="en-US" dirty="0" smtClean="0"/>
              <a:t>One exceeded expectations, one not very productive (lack of computing skills a major factor)</a:t>
            </a:r>
          </a:p>
          <a:p>
            <a:pPr lvl="1"/>
            <a:r>
              <a:rPr lang="en-US" dirty="0" smtClean="0"/>
              <a:t>LLNL sent them to CERN for shifts ~2 weeks</a:t>
            </a:r>
          </a:p>
          <a:p>
            <a:pPr lvl="1"/>
            <a:endParaRPr lang="en-US" dirty="0" smtClean="0"/>
          </a:p>
        </p:txBody>
      </p:sp>
      <p:sp>
        <p:nvSpPr>
          <p:cNvPr id="11" name="Date Placeholder 10"/>
          <p:cNvSpPr>
            <a:spLocks noGrp="1"/>
          </p:cNvSpPr>
          <p:nvPr>
            <p:ph type="dt" sz="half" idx="10"/>
          </p:nvPr>
        </p:nvSpPr>
        <p:spPr/>
        <p:txBody>
          <a:bodyPr/>
          <a:lstStyle/>
          <a:p>
            <a:r>
              <a:rPr lang="en-US" smtClean="0"/>
              <a:t>24/Feb/2012</a:t>
            </a:r>
            <a:endParaRPr lang="en-US"/>
          </a:p>
        </p:txBody>
      </p:sp>
      <p:sp>
        <p:nvSpPr>
          <p:cNvPr id="12" name="Slide Number Placeholder 11"/>
          <p:cNvSpPr>
            <a:spLocks noGrp="1"/>
          </p:cNvSpPr>
          <p:nvPr>
            <p:ph type="sldNum" sz="quarter" idx="12"/>
          </p:nvPr>
        </p:nvSpPr>
        <p:spPr/>
        <p:txBody>
          <a:bodyPr/>
          <a:lstStyle/>
          <a:p>
            <a:fld id="{7B660C13-E54D-0E4A-8839-071A12A2BABD}"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609600" y="1371600"/>
            <a:ext cx="8216900" cy="5194300"/>
          </a:xfrm>
        </p:spPr>
        <p:txBody>
          <a:bodyPr>
            <a:normAutofit fontScale="70000" lnSpcReduction="20000"/>
          </a:bodyPr>
          <a:lstStyle/>
          <a:p>
            <a:r>
              <a:rPr lang="en-US" dirty="0" smtClean="0"/>
              <a:t>Students’ lack of computing skills</a:t>
            </a:r>
          </a:p>
          <a:p>
            <a:pPr lvl="1"/>
            <a:r>
              <a:rPr lang="en-US" dirty="0" smtClean="0"/>
              <a:t>Programming</a:t>
            </a:r>
          </a:p>
          <a:p>
            <a:pPr lvl="1"/>
            <a:r>
              <a:rPr lang="en-US" dirty="0" smtClean="0"/>
              <a:t>Unix/</a:t>
            </a:r>
            <a:r>
              <a:rPr lang="en-US" dirty="0" err="1" smtClean="0"/>
              <a:t>linux</a:t>
            </a:r>
            <a:r>
              <a:rPr lang="en-US" dirty="0" smtClean="0"/>
              <a:t> familiarity</a:t>
            </a:r>
          </a:p>
          <a:p>
            <a:r>
              <a:rPr lang="en-US" dirty="0" smtClean="0"/>
              <a:t>Finding time to supervise students</a:t>
            </a:r>
          </a:p>
          <a:p>
            <a:pPr lvl="1"/>
            <a:r>
              <a:rPr lang="en-US" dirty="0" smtClean="0"/>
              <a:t>Heavy teaching load (generally)</a:t>
            </a:r>
          </a:p>
          <a:p>
            <a:pPr lvl="1"/>
            <a:r>
              <a:rPr lang="en-US" dirty="0" smtClean="0"/>
              <a:t>Low WTU credit for senior projects</a:t>
            </a:r>
          </a:p>
          <a:p>
            <a:pPr lvl="1"/>
            <a:r>
              <a:rPr lang="en-US" dirty="0" smtClean="0"/>
              <a:t>No release time for student research during year</a:t>
            </a:r>
          </a:p>
          <a:p>
            <a:pPr lvl="1"/>
            <a:r>
              <a:rPr lang="en-US" dirty="0" smtClean="0"/>
              <a:t>Cal Poly physics has no masters degree program</a:t>
            </a:r>
          </a:p>
          <a:p>
            <a:pPr lvl="1"/>
            <a:r>
              <a:rPr lang="en-US" dirty="0" smtClean="0"/>
              <a:t>RUI funding for </a:t>
            </a:r>
            <a:r>
              <a:rPr lang="en-US" dirty="0" err="1" smtClean="0"/>
              <a:t>postdoc</a:t>
            </a:r>
            <a:r>
              <a:rPr lang="en-US" dirty="0" smtClean="0"/>
              <a:t> unlikely</a:t>
            </a:r>
          </a:p>
          <a:p>
            <a:r>
              <a:rPr lang="en-US" dirty="0" smtClean="0"/>
              <a:t>CERN Travel logistics</a:t>
            </a:r>
          </a:p>
          <a:p>
            <a:pPr lvl="1"/>
            <a:r>
              <a:rPr lang="en-US" dirty="0" smtClean="0"/>
              <a:t>Costs (summer airfare)</a:t>
            </a:r>
          </a:p>
          <a:p>
            <a:pPr lvl="1"/>
            <a:r>
              <a:rPr lang="en-US" dirty="0" smtClean="0"/>
              <a:t>Housing (long-term vs. short-term)</a:t>
            </a:r>
          </a:p>
          <a:p>
            <a:pPr lvl="1"/>
            <a:r>
              <a:rPr lang="en-US" dirty="0" smtClean="0"/>
              <a:t>Local supervision for long stays	</a:t>
            </a:r>
          </a:p>
          <a:p>
            <a:r>
              <a:rPr lang="en-US" dirty="0" smtClean="0"/>
              <a:t>Bringing student analysis to presentation stage</a:t>
            </a:r>
          </a:p>
          <a:p>
            <a:pPr lvl="1"/>
            <a:r>
              <a:rPr lang="en-US" dirty="0" smtClean="0"/>
              <a:t>Students are short-timers</a:t>
            </a:r>
          </a:p>
          <a:p>
            <a:pPr lvl="1"/>
            <a:r>
              <a:rPr lang="en-US" dirty="0" smtClean="0"/>
              <a:t>Analysis and internal ALICE vetting are long processes </a:t>
            </a:r>
          </a:p>
          <a:p>
            <a:pPr lvl="2"/>
            <a:r>
              <a:rPr lang="en-US" dirty="0" smtClean="0"/>
              <a:t>Since data-taking began, harder to get student talks/posters at conferences</a:t>
            </a:r>
          </a:p>
          <a:p>
            <a:endParaRPr lang="en-US" dirty="0" smtClean="0"/>
          </a:p>
        </p:txBody>
      </p:sp>
      <p:sp>
        <p:nvSpPr>
          <p:cNvPr id="5" name="Date Placeholder 4"/>
          <p:cNvSpPr>
            <a:spLocks noGrp="1"/>
          </p:cNvSpPr>
          <p:nvPr>
            <p:ph type="dt" sz="half" idx="10"/>
          </p:nvPr>
        </p:nvSpPr>
        <p:spPr/>
        <p:txBody>
          <a:bodyPr/>
          <a:lstStyle/>
          <a:p>
            <a:r>
              <a:rPr lang="en-US" smtClean="0"/>
              <a:t>24/Feb/2012</a:t>
            </a:r>
            <a:endParaRPr lang="en-US"/>
          </a:p>
        </p:txBody>
      </p:sp>
      <p:sp>
        <p:nvSpPr>
          <p:cNvPr id="6" name="Slide Number Placeholder 5"/>
          <p:cNvSpPr>
            <a:spLocks noGrp="1"/>
          </p:cNvSpPr>
          <p:nvPr>
            <p:ph type="sldNum" sz="quarter" idx="12"/>
          </p:nvPr>
        </p:nvSpPr>
        <p:spPr/>
        <p:txBody>
          <a:bodyPr/>
          <a:lstStyle/>
          <a:p>
            <a:fld id="{7B660C13-E54D-0E4A-8839-071A12A2BABD}"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9585"/>
            <a:ext cx="7772400" cy="914400"/>
          </a:xfrm>
        </p:spPr>
        <p:txBody>
          <a:bodyPr/>
          <a:lstStyle/>
          <a:p>
            <a:r>
              <a:rPr lang="en-US" sz="3600" dirty="0" smtClean="0"/>
              <a:t>Cal Poly Future plans</a:t>
            </a:r>
            <a:endParaRPr lang="en-US" sz="3600" dirty="0"/>
          </a:p>
        </p:txBody>
      </p:sp>
      <p:sp>
        <p:nvSpPr>
          <p:cNvPr id="9" name="Content Placeholder 2"/>
          <p:cNvSpPr>
            <a:spLocks noGrp="1"/>
          </p:cNvSpPr>
          <p:nvPr>
            <p:ph idx="1"/>
          </p:nvPr>
        </p:nvSpPr>
        <p:spPr>
          <a:xfrm>
            <a:off x="431798" y="977783"/>
            <a:ext cx="8462371" cy="5438891"/>
          </a:xfrm>
        </p:spPr>
        <p:txBody>
          <a:bodyPr>
            <a:normAutofit lnSpcReduction="10000"/>
          </a:bodyPr>
          <a:lstStyle/>
          <a:p>
            <a:r>
              <a:rPr lang="en-US" sz="3200" dirty="0" smtClean="0"/>
              <a:t>Constant level of student interest in LHC</a:t>
            </a:r>
          </a:p>
          <a:p>
            <a:pPr lvl="1"/>
            <a:r>
              <a:rPr lang="en-US" dirty="0" smtClean="0"/>
              <a:t>~3-4 inquiries per year</a:t>
            </a:r>
          </a:p>
          <a:p>
            <a:r>
              <a:rPr lang="en-US" dirty="0" smtClean="0"/>
              <a:t>Summer 2012</a:t>
            </a:r>
          </a:p>
          <a:p>
            <a:pPr lvl="1"/>
            <a:r>
              <a:rPr lang="en-US" dirty="0" smtClean="0"/>
              <a:t>2-3 students for local analysis projects</a:t>
            </a:r>
          </a:p>
          <a:p>
            <a:pPr lvl="1"/>
            <a:r>
              <a:rPr lang="en-US" dirty="0" smtClean="0"/>
              <a:t>Short trip (~1-2 weeks) to CERN for shifts/meetings</a:t>
            </a:r>
          </a:p>
          <a:p>
            <a:r>
              <a:rPr lang="en-US" dirty="0" smtClean="0"/>
              <a:t>NSF RUI renewal due in September 2012</a:t>
            </a:r>
          </a:p>
          <a:p>
            <a:pPr lvl="1"/>
            <a:r>
              <a:rPr lang="en-US" dirty="0" smtClean="0"/>
              <a:t>Plan to request 3 more years at similar level</a:t>
            </a:r>
          </a:p>
          <a:p>
            <a:r>
              <a:rPr lang="en-US" dirty="0" smtClean="0"/>
              <a:t>CA-NV APS Meeting at Cal Poly</a:t>
            </a:r>
          </a:p>
          <a:p>
            <a:pPr lvl="1"/>
            <a:r>
              <a:rPr lang="en-US" dirty="0" smtClean="0"/>
              <a:t>Consortium participants should plan to attend!</a:t>
            </a:r>
          </a:p>
          <a:p>
            <a:r>
              <a:rPr lang="en-US" dirty="0" smtClean="0"/>
              <a:t>Strengthen pipeline to LLNL</a:t>
            </a:r>
          </a:p>
          <a:p>
            <a:pPr lvl="1"/>
            <a:r>
              <a:rPr lang="en-US" dirty="0" smtClean="0"/>
              <a:t>Send more students with better preparation</a:t>
            </a:r>
          </a:p>
          <a:p>
            <a:pPr lvl="1"/>
            <a:endParaRPr lang="en-US" dirty="0" smtClean="0"/>
          </a:p>
          <a:p>
            <a:pPr lvl="1"/>
            <a:endParaRPr lang="en-US" dirty="0" smtClean="0"/>
          </a:p>
        </p:txBody>
      </p:sp>
      <p:sp>
        <p:nvSpPr>
          <p:cNvPr id="11" name="Date Placeholder 10"/>
          <p:cNvSpPr>
            <a:spLocks noGrp="1"/>
          </p:cNvSpPr>
          <p:nvPr>
            <p:ph type="dt" sz="half" idx="10"/>
          </p:nvPr>
        </p:nvSpPr>
        <p:spPr/>
        <p:txBody>
          <a:bodyPr/>
          <a:lstStyle/>
          <a:p>
            <a:r>
              <a:rPr lang="en-US" smtClean="0"/>
              <a:t>24/Feb/2012</a:t>
            </a:r>
            <a:endParaRPr lang="en-US"/>
          </a:p>
        </p:txBody>
      </p:sp>
      <p:sp>
        <p:nvSpPr>
          <p:cNvPr id="12" name="Slide Number Placeholder 11"/>
          <p:cNvSpPr>
            <a:spLocks noGrp="1"/>
          </p:cNvSpPr>
          <p:nvPr>
            <p:ph type="sldNum" sz="quarter" idx="12"/>
          </p:nvPr>
        </p:nvSpPr>
        <p:spPr/>
        <p:txBody>
          <a:bodyPr/>
          <a:lstStyle/>
          <a:p>
            <a:fld id="{7B660C13-E54D-0E4A-8839-071A12A2BABD}"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2148720" cy="6858000"/>
          </a:xfrm>
          <a:prstGeom prst="rect">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smtClean="0"/>
              <a:t>24/Feb/2012</a:t>
            </a:r>
            <a:endParaRPr lang="en-US"/>
          </a:p>
        </p:txBody>
      </p:sp>
      <p:sp>
        <p:nvSpPr>
          <p:cNvPr id="5" name="Slide Number Placeholder 4"/>
          <p:cNvSpPr>
            <a:spLocks noGrp="1"/>
          </p:cNvSpPr>
          <p:nvPr>
            <p:ph type="sldNum" sz="quarter" idx="12"/>
          </p:nvPr>
        </p:nvSpPr>
        <p:spPr/>
        <p:txBody>
          <a:bodyPr/>
          <a:lstStyle/>
          <a:p>
            <a:fld id="{7B660C13-E54D-0E4A-8839-071A12A2BABD}" type="slidenum">
              <a:rPr lang="en-US" smtClean="0"/>
              <a:pPr/>
              <a:t>16</a:t>
            </a:fld>
            <a:endParaRPr lang="en-US"/>
          </a:p>
        </p:txBody>
      </p:sp>
      <p:pic>
        <p:nvPicPr>
          <p:cNvPr id="6" name="Picture 5"/>
          <p:cNvPicPr>
            <a:picLocks noChangeAspect="1"/>
          </p:cNvPicPr>
          <p:nvPr/>
        </p:nvPicPr>
        <p:blipFill>
          <a:blip r:embed="rId2"/>
          <a:stretch>
            <a:fillRect/>
          </a:stretch>
        </p:blipFill>
        <p:spPr>
          <a:xfrm>
            <a:off x="2146040" y="0"/>
            <a:ext cx="6997960" cy="6858000"/>
          </a:xfrm>
          <a:prstGeom prst="rect">
            <a:avLst/>
          </a:prstGeom>
        </p:spPr>
      </p:pic>
      <p:pic>
        <p:nvPicPr>
          <p:cNvPr id="7" name="Picture 6"/>
          <p:cNvPicPr>
            <a:picLocks noChangeAspect="1"/>
          </p:cNvPicPr>
          <p:nvPr/>
        </p:nvPicPr>
        <p:blipFill>
          <a:blip r:embed="rId3"/>
          <a:stretch>
            <a:fillRect/>
          </a:stretch>
        </p:blipFill>
        <p:spPr>
          <a:xfrm>
            <a:off x="0" y="0"/>
            <a:ext cx="2147380" cy="1170623"/>
          </a:xfrm>
          <a:prstGeom prst="rect">
            <a:avLst/>
          </a:prstGeom>
        </p:spPr>
      </p:pic>
      <p:sp>
        <p:nvSpPr>
          <p:cNvPr id="8" name="TextBox 7"/>
          <p:cNvSpPr txBox="1"/>
          <p:nvPr/>
        </p:nvSpPr>
        <p:spPr>
          <a:xfrm>
            <a:off x="1341" y="3797600"/>
            <a:ext cx="2147379" cy="1200329"/>
          </a:xfrm>
          <a:prstGeom prst="rect">
            <a:avLst/>
          </a:prstGeom>
          <a:noFill/>
        </p:spPr>
        <p:txBody>
          <a:bodyPr wrap="square" rtlCol="0">
            <a:spAutoFit/>
          </a:bodyPr>
          <a:lstStyle/>
          <a:p>
            <a:pPr algn="ctr"/>
            <a:r>
              <a:rPr lang="en-US" dirty="0" smtClean="0">
                <a:solidFill>
                  <a:srgbClr val="000000"/>
                </a:solidFill>
                <a:latin typeface="Capitals"/>
                <a:cs typeface="Capitals"/>
              </a:rPr>
              <a:t>2012 Annual Meeting of the California-Nevada Section</a:t>
            </a:r>
            <a:endParaRPr lang="en-US" dirty="0">
              <a:solidFill>
                <a:srgbClr val="000000"/>
              </a:solidFill>
              <a:latin typeface="Capitals"/>
              <a:cs typeface="Capitals"/>
            </a:endParaRPr>
          </a:p>
        </p:txBody>
      </p:sp>
      <p:sp>
        <p:nvSpPr>
          <p:cNvPr id="9" name="TextBox 8"/>
          <p:cNvSpPr txBox="1"/>
          <p:nvPr/>
        </p:nvSpPr>
        <p:spPr>
          <a:xfrm>
            <a:off x="1" y="1257481"/>
            <a:ext cx="2147379" cy="307777"/>
          </a:xfrm>
          <a:prstGeom prst="rect">
            <a:avLst/>
          </a:prstGeom>
          <a:noFill/>
        </p:spPr>
        <p:txBody>
          <a:bodyPr wrap="square" rtlCol="0">
            <a:spAutoFit/>
          </a:bodyPr>
          <a:lstStyle/>
          <a:p>
            <a:pPr algn="ctr"/>
            <a:r>
              <a:rPr lang="en-US" sz="1400" dirty="0" smtClean="0">
                <a:solidFill>
                  <a:srgbClr val="000000"/>
                </a:solidFill>
                <a:latin typeface="Capitals"/>
                <a:cs typeface="Capitals"/>
              </a:rPr>
              <a:t>San Luis Obispo, CA</a:t>
            </a:r>
            <a:endParaRPr lang="en-US" sz="1400" dirty="0">
              <a:solidFill>
                <a:srgbClr val="000000"/>
              </a:solidFill>
              <a:latin typeface="Capitals"/>
              <a:cs typeface="Capitals"/>
            </a:endParaRPr>
          </a:p>
        </p:txBody>
      </p:sp>
      <p:sp>
        <p:nvSpPr>
          <p:cNvPr id="10" name="TextBox 9"/>
          <p:cNvSpPr txBox="1"/>
          <p:nvPr/>
        </p:nvSpPr>
        <p:spPr>
          <a:xfrm>
            <a:off x="2681" y="2037124"/>
            <a:ext cx="2146039" cy="1231106"/>
          </a:xfrm>
          <a:prstGeom prst="rect">
            <a:avLst/>
          </a:prstGeom>
          <a:noFill/>
        </p:spPr>
        <p:txBody>
          <a:bodyPr wrap="square" rtlCol="0">
            <a:spAutoFit/>
          </a:bodyPr>
          <a:lstStyle/>
          <a:p>
            <a:pPr algn="ctr"/>
            <a:r>
              <a:rPr lang="en-US" dirty="0" smtClean="0">
                <a:solidFill>
                  <a:srgbClr val="000000"/>
                </a:solidFill>
                <a:latin typeface="Capitals"/>
                <a:cs typeface="Capitals"/>
              </a:rPr>
              <a:t>Mark your calendar:</a:t>
            </a:r>
          </a:p>
          <a:p>
            <a:pPr algn="ctr"/>
            <a:endParaRPr lang="en-US" dirty="0" smtClean="0">
              <a:solidFill>
                <a:srgbClr val="000000"/>
              </a:solidFill>
              <a:latin typeface="Capitals"/>
              <a:cs typeface="Capitals"/>
            </a:endParaRPr>
          </a:p>
          <a:p>
            <a:pPr algn="ctr"/>
            <a:r>
              <a:rPr lang="en-US" sz="2000" dirty="0" smtClean="0">
                <a:solidFill>
                  <a:srgbClr val="0000FF"/>
                </a:solidFill>
                <a:latin typeface="Capitals"/>
                <a:cs typeface="Capitals"/>
              </a:rPr>
              <a:t>Nov 2-3, 2012</a:t>
            </a:r>
            <a:endParaRPr lang="en-US" sz="2000" dirty="0">
              <a:solidFill>
                <a:srgbClr val="0000FF"/>
              </a:solidFill>
              <a:latin typeface="Capitals"/>
              <a:cs typeface="Capitals"/>
            </a:endParaRPr>
          </a:p>
        </p:txBody>
      </p:sp>
      <p:pic>
        <p:nvPicPr>
          <p:cNvPr id="11" name="Picture 10"/>
          <p:cNvPicPr>
            <a:picLocks noChangeAspect="1"/>
          </p:cNvPicPr>
          <p:nvPr/>
        </p:nvPicPr>
        <p:blipFill>
          <a:blip r:embed="rId4"/>
          <a:stretch>
            <a:fillRect/>
          </a:stretch>
        </p:blipFill>
        <p:spPr>
          <a:xfrm>
            <a:off x="324220" y="5455233"/>
            <a:ext cx="1524059" cy="128959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63"/>
            <a:ext cx="7772400" cy="1169525"/>
          </a:xfrm>
        </p:spPr>
        <p:txBody>
          <a:bodyPr/>
          <a:lstStyle/>
          <a:p>
            <a:r>
              <a:rPr lang="en-US" sz="3600" dirty="0" smtClean="0"/>
              <a:t>Goal of ALICE: To Explore the Phase Diagram of Nuclear Matter</a:t>
            </a:r>
            <a:endParaRPr lang="en-US" sz="3600" dirty="0"/>
          </a:p>
        </p:txBody>
      </p:sp>
      <p:grpSp>
        <p:nvGrpSpPr>
          <p:cNvPr id="4" name="Group 3"/>
          <p:cNvGrpSpPr/>
          <p:nvPr/>
        </p:nvGrpSpPr>
        <p:grpSpPr>
          <a:xfrm>
            <a:off x="374800" y="1173589"/>
            <a:ext cx="8769200" cy="5778136"/>
            <a:chOff x="374800" y="1021189"/>
            <a:chExt cx="8769200" cy="5778136"/>
          </a:xfrm>
        </p:grpSpPr>
        <p:sp>
          <p:nvSpPr>
            <p:cNvPr id="5" name="Rectangle 4"/>
            <p:cNvSpPr/>
            <p:nvPr/>
          </p:nvSpPr>
          <p:spPr bwMode="auto">
            <a:xfrm>
              <a:off x="1695494" y="1744144"/>
              <a:ext cx="5753012" cy="4436854"/>
            </a:xfrm>
            <a:prstGeom prst="rect">
              <a:avLst/>
            </a:prstGeom>
            <a:gradFill flip="none" rotWithShape="1">
              <a:gsLst>
                <a:gs pos="58000">
                  <a:srgbClr val="FFFF00"/>
                </a:gs>
                <a:gs pos="100000">
                  <a:srgbClr val="FFFFFF"/>
                </a:gs>
                <a:gs pos="32000">
                  <a:srgbClr val="FF3300"/>
                </a:gs>
              </a:gsLst>
              <a:path path="circle">
                <a:fillToRect t="100000" r="100000"/>
              </a:path>
              <a:tileRect l="-100000" b="-100000"/>
            </a:gra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cxnSp>
          <p:nvCxnSpPr>
            <p:cNvPr id="6" name="Straight Connector 5"/>
            <p:cNvCxnSpPr/>
            <p:nvPr/>
          </p:nvCxnSpPr>
          <p:spPr bwMode="auto">
            <a:xfrm rot="5400000">
              <a:off x="-668654" y="3870772"/>
              <a:ext cx="4667141" cy="16095"/>
            </a:xfrm>
            <a:prstGeom prst="line">
              <a:avLst/>
            </a:prstGeom>
            <a:noFill/>
            <a:ln w="50800" cap="flat" cmpd="sng" algn="ctr">
              <a:solidFill>
                <a:srgbClr val="000000"/>
              </a:solidFill>
              <a:prstDash val="solid"/>
              <a:round/>
              <a:headEnd type="none" w="med" len="med"/>
              <a:tailEnd type="none" w="med" len="med"/>
            </a:ln>
            <a:effectLst/>
          </p:spPr>
        </p:cxnSp>
        <p:sp>
          <p:nvSpPr>
            <p:cNvPr id="7" name="Oval 6"/>
            <p:cNvSpPr>
              <a:spLocks noChangeAspect="1"/>
            </p:cNvSpPr>
            <p:nvPr/>
          </p:nvSpPr>
          <p:spPr bwMode="auto">
            <a:xfrm>
              <a:off x="3457932" y="2784512"/>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8" name="Oval 7"/>
            <p:cNvSpPr>
              <a:spLocks noChangeAspect="1"/>
            </p:cNvSpPr>
            <p:nvPr/>
          </p:nvSpPr>
          <p:spPr bwMode="auto">
            <a:xfrm>
              <a:off x="3068465" y="2174912"/>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9" name="Oval 8"/>
            <p:cNvSpPr>
              <a:spLocks noChangeAspect="1"/>
            </p:cNvSpPr>
            <p:nvPr/>
          </p:nvSpPr>
          <p:spPr bwMode="auto">
            <a:xfrm>
              <a:off x="5210532" y="2047912"/>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0" name="Oval 9"/>
            <p:cNvSpPr>
              <a:spLocks noChangeAspect="1"/>
            </p:cNvSpPr>
            <p:nvPr/>
          </p:nvSpPr>
          <p:spPr bwMode="auto">
            <a:xfrm>
              <a:off x="6150332" y="3233245"/>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1" name="Oval 10"/>
            <p:cNvSpPr>
              <a:spLocks noChangeAspect="1"/>
            </p:cNvSpPr>
            <p:nvPr/>
          </p:nvSpPr>
          <p:spPr bwMode="auto">
            <a:xfrm>
              <a:off x="5947132" y="2344245"/>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2" name="Oval 11"/>
            <p:cNvSpPr>
              <a:spLocks noChangeAspect="1"/>
            </p:cNvSpPr>
            <p:nvPr/>
          </p:nvSpPr>
          <p:spPr bwMode="auto">
            <a:xfrm>
              <a:off x="4436927" y="2860712"/>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3" name="Oval 12"/>
            <p:cNvSpPr>
              <a:spLocks noChangeAspect="1"/>
            </p:cNvSpPr>
            <p:nvPr/>
          </p:nvSpPr>
          <p:spPr bwMode="auto">
            <a:xfrm>
              <a:off x="5227465" y="3563446"/>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4" name="Oval 13"/>
            <p:cNvSpPr>
              <a:spLocks noChangeAspect="1"/>
            </p:cNvSpPr>
            <p:nvPr/>
          </p:nvSpPr>
          <p:spPr bwMode="auto">
            <a:xfrm>
              <a:off x="2391131" y="2056378"/>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 name="Oval 14"/>
            <p:cNvSpPr>
              <a:spLocks noChangeAspect="1"/>
            </p:cNvSpPr>
            <p:nvPr/>
          </p:nvSpPr>
          <p:spPr bwMode="auto">
            <a:xfrm>
              <a:off x="4135266" y="2225712"/>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6" name="Oval 15"/>
            <p:cNvSpPr>
              <a:spLocks noChangeAspect="1"/>
            </p:cNvSpPr>
            <p:nvPr/>
          </p:nvSpPr>
          <p:spPr bwMode="auto">
            <a:xfrm>
              <a:off x="5295199" y="2911512"/>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7" name="Oval 16"/>
            <p:cNvSpPr>
              <a:spLocks noChangeAspect="1"/>
            </p:cNvSpPr>
            <p:nvPr/>
          </p:nvSpPr>
          <p:spPr bwMode="auto">
            <a:xfrm>
              <a:off x="5938665" y="3639646"/>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8" name="Oval 17"/>
            <p:cNvSpPr>
              <a:spLocks noChangeAspect="1"/>
            </p:cNvSpPr>
            <p:nvPr/>
          </p:nvSpPr>
          <p:spPr bwMode="auto">
            <a:xfrm>
              <a:off x="5176665" y="4359312"/>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9" name="Oval 18"/>
            <p:cNvSpPr>
              <a:spLocks noChangeAspect="1"/>
            </p:cNvSpPr>
            <p:nvPr/>
          </p:nvSpPr>
          <p:spPr bwMode="auto">
            <a:xfrm>
              <a:off x="6742999" y="3808979"/>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0" name="Oval 19"/>
            <p:cNvSpPr>
              <a:spLocks noChangeAspect="1"/>
            </p:cNvSpPr>
            <p:nvPr/>
          </p:nvSpPr>
          <p:spPr bwMode="auto">
            <a:xfrm>
              <a:off x="6768399" y="2174912"/>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1" name="Oval 20"/>
            <p:cNvSpPr>
              <a:spLocks noChangeAspect="1"/>
            </p:cNvSpPr>
            <p:nvPr/>
          </p:nvSpPr>
          <p:spPr bwMode="auto">
            <a:xfrm>
              <a:off x="6582132" y="2869178"/>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2" name="Oval 21"/>
            <p:cNvSpPr>
              <a:spLocks noChangeAspect="1"/>
            </p:cNvSpPr>
            <p:nvPr/>
          </p:nvSpPr>
          <p:spPr bwMode="auto">
            <a:xfrm>
              <a:off x="5650799" y="1963245"/>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3" name="Oval 22"/>
            <p:cNvSpPr>
              <a:spLocks noChangeAspect="1"/>
            </p:cNvSpPr>
            <p:nvPr/>
          </p:nvSpPr>
          <p:spPr bwMode="auto">
            <a:xfrm>
              <a:off x="6810732" y="3199904"/>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4" name="Oval 23"/>
            <p:cNvSpPr>
              <a:spLocks noChangeAspect="1"/>
            </p:cNvSpPr>
            <p:nvPr/>
          </p:nvSpPr>
          <p:spPr bwMode="auto">
            <a:xfrm>
              <a:off x="7030865" y="2581837"/>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5" name="Oval 24"/>
            <p:cNvSpPr>
              <a:spLocks noChangeAspect="1"/>
            </p:cNvSpPr>
            <p:nvPr/>
          </p:nvSpPr>
          <p:spPr bwMode="auto">
            <a:xfrm>
              <a:off x="7115532" y="3504704"/>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6" name="Oval 25"/>
            <p:cNvSpPr>
              <a:spLocks noChangeAspect="1"/>
            </p:cNvSpPr>
            <p:nvPr/>
          </p:nvSpPr>
          <p:spPr bwMode="auto">
            <a:xfrm>
              <a:off x="5388332" y="3851837"/>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7" name="Oval 26"/>
            <p:cNvSpPr>
              <a:spLocks noChangeAspect="1"/>
            </p:cNvSpPr>
            <p:nvPr/>
          </p:nvSpPr>
          <p:spPr bwMode="auto">
            <a:xfrm>
              <a:off x="4504463" y="1938371"/>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8" name="Oval 27"/>
            <p:cNvSpPr>
              <a:spLocks noChangeAspect="1"/>
            </p:cNvSpPr>
            <p:nvPr/>
          </p:nvSpPr>
          <p:spPr bwMode="auto">
            <a:xfrm>
              <a:off x="1900065" y="1853704"/>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9" name="Oval 28"/>
            <p:cNvSpPr>
              <a:spLocks noChangeAspect="1"/>
            </p:cNvSpPr>
            <p:nvPr/>
          </p:nvSpPr>
          <p:spPr bwMode="auto">
            <a:xfrm>
              <a:off x="4677132" y="3166037"/>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0" name="Oval 29"/>
            <p:cNvSpPr>
              <a:spLocks noChangeAspect="1"/>
            </p:cNvSpPr>
            <p:nvPr/>
          </p:nvSpPr>
          <p:spPr bwMode="auto">
            <a:xfrm>
              <a:off x="4143732" y="3182971"/>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1" name="Oval 30"/>
            <p:cNvSpPr>
              <a:spLocks noChangeAspect="1"/>
            </p:cNvSpPr>
            <p:nvPr/>
          </p:nvSpPr>
          <p:spPr bwMode="auto">
            <a:xfrm>
              <a:off x="6464960" y="4231386"/>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2" name="Oval 31"/>
            <p:cNvSpPr>
              <a:spLocks noChangeAspect="1"/>
            </p:cNvSpPr>
            <p:nvPr/>
          </p:nvSpPr>
          <p:spPr bwMode="auto">
            <a:xfrm>
              <a:off x="4822427" y="39096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3" name="Oval 32"/>
            <p:cNvSpPr>
              <a:spLocks noChangeAspect="1"/>
            </p:cNvSpPr>
            <p:nvPr/>
          </p:nvSpPr>
          <p:spPr bwMode="auto">
            <a:xfrm>
              <a:off x="7040693" y="4273720"/>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4" name="Oval 33"/>
            <p:cNvSpPr>
              <a:spLocks noChangeAspect="1"/>
            </p:cNvSpPr>
            <p:nvPr/>
          </p:nvSpPr>
          <p:spPr bwMode="auto">
            <a:xfrm>
              <a:off x="5694493" y="42144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5" name="Oval 34"/>
            <p:cNvSpPr>
              <a:spLocks noChangeAspect="1"/>
            </p:cNvSpPr>
            <p:nvPr/>
          </p:nvSpPr>
          <p:spPr bwMode="auto">
            <a:xfrm>
              <a:off x="4847827" y="25126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6" name="Oval 35"/>
            <p:cNvSpPr>
              <a:spLocks noChangeAspect="1"/>
            </p:cNvSpPr>
            <p:nvPr/>
          </p:nvSpPr>
          <p:spPr bwMode="auto">
            <a:xfrm>
              <a:off x="5584427" y="26396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7" name="Oval 36"/>
            <p:cNvSpPr>
              <a:spLocks noChangeAspect="1"/>
            </p:cNvSpPr>
            <p:nvPr/>
          </p:nvSpPr>
          <p:spPr bwMode="auto">
            <a:xfrm>
              <a:off x="6591960" y="3333919"/>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8" name="Oval 37"/>
            <p:cNvSpPr>
              <a:spLocks noChangeAspect="1"/>
            </p:cNvSpPr>
            <p:nvPr/>
          </p:nvSpPr>
          <p:spPr bwMode="auto">
            <a:xfrm>
              <a:off x="4026561" y="25888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39" name="Oval 38"/>
            <p:cNvSpPr>
              <a:spLocks noChangeAspect="1"/>
            </p:cNvSpPr>
            <p:nvPr/>
          </p:nvSpPr>
          <p:spPr bwMode="auto">
            <a:xfrm>
              <a:off x="7083027" y="1962320"/>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0" name="Oval 39"/>
            <p:cNvSpPr>
              <a:spLocks noChangeAspect="1"/>
            </p:cNvSpPr>
            <p:nvPr/>
          </p:nvSpPr>
          <p:spPr bwMode="auto">
            <a:xfrm>
              <a:off x="3467760" y="2072386"/>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1" name="Oval 40"/>
            <p:cNvSpPr>
              <a:spLocks noChangeAspect="1"/>
            </p:cNvSpPr>
            <p:nvPr/>
          </p:nvSpPr>
          <p:spPr bwMode="auto">
            <a:xfrm>
              <a:off x="2832761" y="2478786"/>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2" name="Oval 41"/>
            <p:cNvSpPr>
              <a:spLocks noChangeAspect="1"/>
            </p:cNvSpPr>
            <p:nvPr/>
          </p:nvSpPr>
          <p:spPr bwMode="auto">
            <a:xfrm>
              <a:off x="4436927" y="2404038"/>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3" name="Oval 42"/>
            <p:cNvSpPr>
              <a:spLocks noChangeAspect="1"/>
            </p:cNvSpPr>
            <p:nvPr/>
          </p:nvSpPr>
          <p:spPr bwMode="auto">
            <a:xfrm>
              <a:off x="6209598" y="2023038"/>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4" name="Oval 43"/>
            <p:cNvSpPr>
              <a:spLocks noChangeAspect="1"/>
            </p:cNvSpPr>
            <p:nvPr/>
          </p:nvSpPr>
          <p:spPr bwMode="auto">
            <a:xfrm>
              <a:off x="5997931" y="2674972"/>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5" name="Oval 44"/>
            <p:cNvSpPr>
              <a:spLocks noChangeAspect="1"/>
            </p:cNvSpPr>
            <p:nvPr/>
          </p:nvSpPr>
          <p:spPr bwMode="auto">
            <a:xfrm>
              <a:off x="3830466" y="2014572"/>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6" name="Oval 45"/>
            <p:cNvSpPr>
              <a:spLocks noChangeAspect="1"/>
            </p:cNvSpPr>
            <p:nvPr/>
          </p:nvSpPr>
          <p:spPr bwMode="auto">
            <a:xfrm>
              <a:off x="2746732" y="1879104"/>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7" name="Oval 46"/>
            <p:cNvSpPr>
              <a:spLocks noChangeAspect="1"/>
            </p:cNvSpPr>
            <p:nvPr/>
          </p:nvSpPr>
          <p:spPr bwMode="auto">
            <a:xfrm>
              <a:off x="5616932" y="3267638"/>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8" name="Oval 47"/>
            <p:cNvSpPr>
              <a:spLocks noChangeAspect="1"/>
            </p:cNvSpPr>
            <p:nvPr/>
          </p:nvSpPr>
          <p:spPr bwMode="auto">
            <a:xfrm>
              <a:off x="4436927" y="3860305"/>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49" name="Oval 48"/>
            <p:cNvSpPr>
              <a:spLocks noChangeAspect="1"/>
            </p:cNvSpPr>
            <p:nvPr/>
          </p:nvSpPr>
          <p:spPr bwMode="auto">
            <a:xfrm>
              <a:off x="6218065" y="3961904"/>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50" name="Oval 49"/>
            <p:cNvSpPr>
              <a:spLocks noChangeAspect="1"/>
            </p:cNvSpPr>
            <p:nvPr/>
          </p:nvSpPr>
          <p:spPr bwMode="auto">
            <a:xfrm>
              <a:off x="6405693" y="25380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51" name="Oval 50"/>
            <p:cNvSpPr>
              <a:spLocks noChangeAspect="1"/>
            </p:cNvSpPr>
            <p:nvPr/>
          </p:nvSpPr>
          <p:spPr bwMode="auto">
            <a:xfrm>
              <a:off x="5347360" y="18268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52" name="Oval 51"/>
            <p:cNvSpPr>
              <a:spLocks noChangeAspect="1"/>
            </p:cNvSpPr>
            <p:nvPr/>
          </p:nvSpPr>
          <p:spPr bwMode="auto">
            <a:xfrm>
              <a:off x="1816760" y="2224786"/>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53" name="Oval 52"/>
            <p:cNvSpPr>
              <a:spLocks noChangeAspect="1"/>
            </p:cNvSpPr>
            <p:nvPr/>
          </p:nvSpPr>
          <p:spPr bwMode="auto">
            <a:xfrm>
              <a:off x="5042559" y="32492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54" name="Oval 53"/>
            <p:cNvSpPr>
              <a:spLocks noChangeAspect="1"/>
            </p:cNvSpPr>
            <p:nvPr/>
          </p:nvSpPr>
          <p:spPr bwMode="auto">
            <a:xfrm>
              <a:off x="7243893" y="2978320"/>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grpSp>
          <p:nvGrpSpPr>
            <p:cNvPr id="55" name="Group 97"/>
            <p:cNvGrpSpPr/>
            <p:nvPr/>
          </p:nvGrpSpPr>
          <p:grpSpPr>
            <a:xfrm rot="19299760">
              <a:off x="2311400" y="3352799"/>
              <a:ext cx="365760" cy="365760"/>
              <a:chOff x="3903134" y="4648200"/>
              <a:chExt cx="365760" cy="365760"/>
            </a:xfrm>
          </p:grpSpPr>
          <p:sp>
            <p:nvSpPr>
              <p:cNvPr id="252" name="Oval 251"/>
              <p:cNvSpPr>
                <a:spLocks noChangeAspect="1"/>
              </p:cNvSpPr>
              <p:nvPr/>
            </p:nvSpPr>
            <p:spPr bwMode="auto">
              <a:xfrm>
                <a:off x="3903134" y="4648200"/>
                <a:ext cx="365760" cy="365760"/>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53" name="Oval 252"/>
              <p:cNvSpPr>
                <a:spLocks noChangeAspect="1"/>
              </p:cNvSpPr>
              <p:nvPr/>
            </p:nvSpPr>
            <p:spPr bwMode="auto">
              <a:xfrm>
                <a:off x="4025199" y="467257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54" name="Oval 253"/>
              <p:cNvSpPr>
                <a:spLocks noChangeAspect="1"/>
              </p:cNvSpPr>
              <p:nvPr/>
            </p:nvSpPr>
            <p:spPr bwMode="auto">
              <a:xfrm>
                <a:off x="4126798" y="4825504"/>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55" name="Oval 254"/>
              <p:cNvSpPr>
                <a:spLocks noChangeAspect="1"/>
              </p:cNvSpPr>
              <p:nvPr/>
            </p:nvSpPr>
            <p:spPr bwMode="auto">
              <a:xfrm>
                <a:off x="3941893" y="4824053"/>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56" name="Group 102"/>
            <p:cNvGrpSpPr/>
            <p:nvPr/>
          </p:nvGrpSpPr>
          <p:grpSpPr>
            <a:xfrm rot="15891646">
              <a:off x="3221568" y="5228166"/>
              <a:ext cx="365760" cy="365760"/>
              <a:chOff x="3903134" y="4648200"/>
              <a:chExt cx="365760" cy="365760"/>
            </a:xfrm>
          </p:grpSpPr>
          <p:sp>
            <p:nvSpPr>
              <p:cNvPr id="248" name="Oval 247"/>
              <p:cNvSpPr>
                <a:spLocks noChangeAspect="1"/>
              </p:cNvSpPr>
              <p:nvPr/>
            </p:nvSpPr>
            <p:spPr bwMode="auto">
              <a:xfrm>
                <a:off x="3903134" y="4648200"/>
                <a:ext cx="365760" cy="365760"/>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49" name="Oval 248"/>
              <p:cNvSpPr>
                <a:spLocks noChangeAspect="1"/>
              </p:cNvSpPr>
              <p:nvPr/>
            </p:nvSpPr>
            <p:spPr bwMode="auto">
              <a:xfrm>
                <a:off x="4025199" y="467257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50" name="Oval 249"/>
              <p:cNvSpPr>
                <a:spLocks noChangeAspect="1"/>
              </p:cNvSpPr>
              <p:nvPr/>
            </p:nvSpPr>
            <p:spPr bwMode="auto">
              <a:xfrm>
                <a:off x="4126798" y="4825504"/>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51" name="Oval 250"/>
              <p:cNvSpPr>
                <a:spLocks noChangeAspect="1"/>
              </p:cNvSpPr>
              <p:nvPr/>
            </p:nvSpPr>
            <p:spPr bwMode="auto">
              <a:xfrm>
                <a:off x="3941893" y="4824053"/>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57" name="Group 107"/>
            <p:cNvGrpSpPr/>
            <p:nvPr/>
          </p:nvGrpSpPr>
          <p:grpSpPr>
            <a:xfrm rot="1594215">
              <a:off x="3649132" y="4199466"/>
              <a:ext cx="365760" cy="365760"/>
              <a:chOff x="3903134" y="4648200"/>
              <a:chExt cx="365760" cy="365760"/>
            </a:xfrm>
          </p:grpSpPr>
          <p:sp>
            <p:nvSpPr>
              <p:cNvPr id="244" name="Oval 243"/>
              <p:cNvSpPr>
                <a:spLocks noChangeAspect="1"/>
              </p:cNvSpPr>
              <p:nvPr/>
            </p:nvSpPr>
            <p:spPr bwMode="auto">
              <a:xfrm>
                <a:off x="3903134" y="4648200"/>
                <a:ext cx="365760" cy="365760"/>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45" name="Oval 244"/>
              <p:cNvSpPr>
                <a:spLocks noChangeAspect="1"/>
              </p:cNvSpPr>
              <p:nvPr/>
            </p:nvSpPr>
            <p:spPr bwMode="auto">
              <a:xfrm>
                <a:off x="4025199" y="467257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46" name="Oval 245"/>
              <p:cNvSpPr>
                <a:spLocks noChangeAspect="1"/>
              </p:cNvSpPr>
              <p:nvPr/>
            </p:nvSpPr>
            <p:spPr bwMode="auto">
              <a:xfrm>
                <a:off x="4126798" y="4825504"/>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47" name="Oval 246"/>
              <p:cNvSpPr>
                <a:spLocks noChangeAspect="1"/>
              </p:cNvSpPr>
              <p:nvPr/>
            </p:nvSpPr>
            <p:spPr bwMode="auto">
              <a:xfrm>
                <a:off x="3941893" y="4824053"/>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58" name="Group 127"/>
            <p:cNvGrpSpPr/>
            <p:nvPr/>
          </p:nvGrpSpPr>
          <p:grpSpPr>
            <a:xfrm rot="1759721">
              <a:off x="3340102" y="5744633"/>
              <a:ext cx="365760" cy="365760"/>
              <a:chOff x="3903134" y="4648200"/>
              <a:chExt cx="365760" cy="365760"/>
            </a:xfrm>
          </p:grpSpPr>
          <p:sp>
            <p:nvSpPr>
              <p:cNvPr id="240" name="Oval 239"/>
              <p:cNvSpPr>
                <a:spLocks noChangeAspect="1"/>
              </p:cNvSpPr>
              <p:nvPr/>
            </p:nvSpPr>
            <p:spPr bwMode="auto">
              <a:xfrm>
                <a:off x="3903134" y="4648200"/>
                <a:ext cx="365760" cy="365760"/>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41" name="Oval 129"/>
              <p:cNvSpPr>
                <a:spLocks noChangeAspect="1"/>
              </p:cNvSpPr>
              <p:nvPr/>
            </p:nvSpPr>
            <p:spPr bwMode="auto">
              <a:xfrm>
                <a:off x="4025199" y="467257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42" name="Oval 130"/>
              <p:cNvSpPr>
                <a:spLocks noChangeAspect="1"/>
              </p:cNvSpPr>
              <p:nvPr/>
            </p:nvSpPr>
            <p:spPr bwMode="auto">
              <a:xfrm>
                <a:off x="4126798" y="4825504"/>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43" name="Oval 131"/>
              <p:cNvSpPr>
                <a:spLocks noChangeAspect="1"/>
              </p:cNvSpPr>
              <p:nvPr/>
            </p:nvSpPr>
            <p:spPr bwMode="auto">
              <a:xfrm>
                <a:off x="3941893" y="4824053"/>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59" name="Group 132"/>
            <p:cNvGrpSpPr/>
            <p:nvPr/>
          </p:nvGrpSpPr>
          <p:grpSpPr>
            <a:xfrm rot="11118765">
              <a:off x="1888067" y="4207934"/>
              <a:ext cx="365760" cy="365760"/>
              <a:chOff x="3903134" y="4648200"/>
              <a:chExt cx="365760" cy="365760"/>
            </a:xfrm>
          </p:grpSpPr>
          <p:sp>
            <p:nvSpPr>
              <p:cNvPr id="236" name="Oval 133"/>
              <p:cNvSpPr>
                <a:spLocks noChangeAspect="1"/>
              </p:cNvSpPr>
              <p:nvPr/>
            </p:nvSpPr>
            <p:spPr bwMode="auto">
              <a:xfrm>
                <a:off x="3903134" y="4648200"/>
                <a:ext cx="365760" cy="365760"/>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37" name="Oval 134"/>
              <p:cNvSpPr>
                <a:spLocks noChangeAspect="1"/>
              </p:cNvSpPr>
              <p:nvPr/>
            </p:nvSpPr>
            <p:spPr bwMode="auto">
              <a:xfrm>
                <a:off x="4025199" y="467257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38" name="Oval 237"/>
              <p:cNvSpPr>
                <a:spLocks noChangeAspect="1"/>
              </p:cNvSpPr>
              <p:nvPr/>
            </p:nvSpPr>
            <p:spPr bwMode="auto">
              <a:xfrm>
                <a:off x="4126798" y="4825504"/>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39" name="Oval 238"/>
              <p:cNvSpPr>
                <a:spLocks noChangeAspect="1"/>
              </p:cNvSpPr>
              <p:nvPr/>
            </p:nvSpPr>
            <p:spPr bwMode="auto">
              <a:xfrm>
                <a:off x="3941893" y="4824053"/>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60" name="Group 137"/>
            <p:cNvGrpSpPr/>
            <p:nvPr/>
          </p:nvGrpSpPr>
          <p:grpSpPr>
            <a:xfrm rot="14561249">
              <a:off x="2057403" y="5604934"/>
              <a:ext cx="365760" cy="365760"/>
              <a:chOff x="3903134" y="4648200"/>
              <a:chExt cx="365760" cy="365760"/>
            </a:xfrm>
          </p:grpSpPr>
          <p:sp>
            <p:nvSpPr>
              <p:cNvPr id="232" name="Oval 231"/>
              <p:cNvSpPr>
                <a:spLocks noChangeAspect="1"/>
              </p:cNvSpPr>
              <p:nvPr/>
            </p:nvSpPr>
            <p:spPr bwMode="auto">
              <a:xfrm>
                <a:off x="3903134" y="4648200"/>
                <a:ext cx="365760" cy="365760"/>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33" name="Oval 232"/>
              <p:cNvSpPr>
                <a:spLocks noChangeAspect="1"/>
              </p:cNvSpPr>
              <p:nvPr/>
            </p:nvSpPr>
            <p:spPr bwMode="auto">
              <a:xfrm>
                <a:off x="4025199" y="467257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34" name="Oval 233"/>
              <p:cNvSpPr>
                <a:spLocks noChangeAspect="1"/>
              </p:cNvSpPr>
              <p:nvPr/>
            </p:nvSpPr>
            <p:spPr bwMode="auto">
              <a:xfrm>
                <a:off x="4126798" y="4825504"/>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35" name="Oval 234"/>
              <p:cNvSpPr>
                <a:spLocks noChangeAspect="1"/>
              </p:cNvSpPr>
              <p:nvPr/>
            </p:nvSpPr>
            <p:spPr bwMode="auto">
              <a:xfrm>
                <a:off x="3941893" y="4824053"/>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sp>
          <p:nvSpPr>
            <p:cNvPr id="61" name="Oval 60"/>
            <p:cNvSpPr>
              <a:spLocks noChangeAspect="1"/>
            </p:cNvSpPr>
            <p:nvPr/>
          </p:nvSpPr>
          <p:spPr bwMode="auto">
            <a:xfrm>
              <a:off x="3043065" y="3097778"/>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62" name="Oval 61"/>
            <p:cNvSpPr>
              <a:spLocks noChangeAspect="1"/>
            </p:cNvSpPr>
            <p:nvPr/>
          </p:nvSpPr>
          <p:spPr bwMode="auto">
            <a:xfrm>
              <a:off x="2137132" y="3233245"/>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63" name="Oval 62"/>
            <p:cNvSpPr>
              <a:spLocks noChangeAspect="1"/>
            </p:cNvSpPr>
            <p:nvPr/>
          </p:nvSpPr>
          <p:spPr bwMode="auto">
            <a:xfrm>
              <a:off x="3263199" y="3318436"/>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64" name="Oval 63"/>
            <p:cNvSpPr>
              <a:spLocks noChangeAspect="1"/>
            </p:cNvSpPr>
            <p:nvPr/>
          </p:nvSpPr>
          <p:spPr bwMode="auto">
            <a:xfrm>
              <a:off x="2154065" y="2734237"/>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65" name="Oval 64"/>
            <p:cNvSpPr>
              <a:spLocks noChangeAspect="1"/>
            </p:cNvSpPr>
            <p:nvPr/>
          </p:nvSpPr>
          <p:spPr bwMode="auto">
            <a:xfrm>
              <a:off x="2739627" y="3443986"/>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66" name="Oval 65"/>
            <p:cNvSpPr>
              <a:spLocks noChangeAspect="1"/>
            </p:cNvSpPr>
            <p:nvPr/>
          </p:nvSpPr>
          <p:spPr bwMode="auto">
            <a:xfrm>
              <a:off x="1765960" y="2944452"/>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67" name="Oval 66"/>
            <p:cNvSpPr>
              <a:spLocks noChangeAspect="1"/>
            </p:cNvSpPr>
            <p:nvPr/>
          </p:nvSpPr>
          <p:spPr bwMode="auto">
            <a:xfrm>
              <a:off x="3872798" y="3444912"/>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68" name="Oval 67"/>
            <p:cNvSpPr>
              <a:spLocks noChangeAspect="1"/>
            </p:cNvSpPr>
            <p:nvPr/>
          </p:nvSpPr>
          <p:spPr bwMode="auto">
            <a:xfrm>
              <a:off x="3975759" y="3918120"/>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69" name="Oval 68"/>
            <p:cNvSpPr>
              <a:spLocks noChangeAspect="1"/>
            </p:cNvSpPr>
            <p:nvPr/>
          </p:nvSpPr>
          <p:spPr bwMode="auto">
            <a:xfrm>
              <a:off x="3525664" y="3809505"/>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70" name="Oval 69"/>
            <p:cNvSpPr>
              <a:spLocks noChangeAspect="1"/>
            </p:cNvSpPr>
            <p:nvPr/>
          </p:nvSpPr>
          <p:spPr bwMode="auto">
            <a:xfrm>
              <a:off x="4883905" y="4909646"/>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71" name="Oval 70"/>
            <p:cNvSpPr>
              <a:spLocks noChangeAspect="1"/>
            </p:cNvSpPr>
            <p:nvPr/>
          </p:nvSpPr>
          <p:spPr bwMode="auto">
            <a:xfrm>
              <a:off x="4951640" y="4503772"/>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72" name="Oval 71"/>
            <p:cNvSpPr>
              <a:spLocks noChangeAspect="1"/>
            </p:cNvSpPr>
            <p:nvPr/>
          </p:nvSpPr>
          <p:spPr bwMode="auto">
            <a:xfrm>
              <a:off x="5164666" y="5162720"/>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73" name="Oval 72"/>
            <p:cNvSpPr>
              <a:spLocks noChangeAspect="1"/>
            </p:cNvSpPr>
            <p:nvPr/>
          </p:nvSpPr>
          <p:spPr bwMode="auto">
            <a:xfrm>
              <a:off x="4572000" y="49256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74" name="Oval 73"/>
            <p:cNvSpPr>
              <a:spLocks noChangeAspect="1"/>
            </p:cNvSpPr>
            <p:nvPr/>
          </p:nvSpPr>
          <p:spPr bwMode="auto">
            <a:xfrm>
              <a:off x="5366505" y="4859372"/>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75" name="Oval 74"/>
            <p:cNvSpPr>
              <a:spLocks noChangeAspect="1"/>
            </p:cNvSpPr>
            <p:nvPr/>
          </p:nvSpPr>
          <p:spPr bwMode="auto">
            <a:xfrm>
              <a:off x="3381733" y="4161803"/>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grpSp>
          <p:nvGrpSpPr>
            <p:cNvPr id="76" name="Group 170"/>
            <p:cNvGrpSpPr/>
            <p:nvPr/>
          </p:nvGrpSpPr>
          <p:grpSpPr>
            <a:xfrm rot="10147343">
              <a:off x="4389119" y="4419602"/>
              <a:ext cx="365760" cy="365760"/>
              <a:chOff x="4389120" y="5376334"/>
              <a:chExt cx="365760" cy="365760"/>
            </a:xfrm>
          </p:grpSpPr>
          <p:sp>
            <p:nvSpPr>
              <p:cNvPr id="228" name="Oval 227"/>
              <p:cNvSpPr>
                <a:spLocks noChangeAspect="1"/>
              </p:cNvSpPr>
              <p:nvPr/>
            </p:nvSpPr>
            <p:spPr bwMode="auto">
              <a:xfrm>
                <a:off x="4389120" y="5376334"/>
                <a:ext cx="365760" cy="365760"/>
              </a:xfrm>
              <a:prstGeom prst="ellipse">
                <a:avLst/>
              </a:prstGeom>
              <a:gradFill flip="none" rotWithShape="1">
                <a:gsLst>
                  <a:gs pos="42000">
                    <a:srgbClr val="66FF66"/>
                  </a:gs>
                  <a:gs pos="75000">
                    <a:srgbClr val="00FFCC"/>
                  </a:gs>
                </a:gsLst>
                <a:path path="circle">
                  <a:fillToRect l="50000" t="50000" r="50000" b="50000"/>
                </a:path>
                <a:tileRect/>
              </a:gradFill>
              <a:ln w="9525" cap="flat" cmpd="sng" algn="ctr">
                <a:noFill/>
                <a:prstDash val="solid"/>
                <a:round/>
                <a:headEnd type="none" w="med" len="med"/>
                <a:tailEnd type="none" w="med" len="med"/>
              </a:ln>
              <a:effectLst>
                <a:glow rad="88900">
                  <a:srgbClr val="00FFCC">
                    <a:alpha val="75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29" name="Oval 228"/>
              <p:cNvSpPr>
                <a:spLocks noChangeAspect="1"/>
              </p:cNvSpPr>
              <p:nvPr/>
            </p:nvSpPr>
            <p:spPr bwMode="auto">
              <a:xfrm>
                <a:off x="4511185" y="5400712"/>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30" name="Oval 229"/>
              <p:cNvSpPr>
                <a:spLocks noChangeAspect="1"/>
              </p:cNvSpPr>
              <p:nvPr/>
            </p:nvSpPr>
            <p:spPr bwMode="auto">
              <a:xfrm>
                <a:off x="4612784" y="5553638"/>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31" name="Oval 230"/>
              <p:cNvSpPr>
                <a:spLocks noChangeAspect="1"/>
              </p:cNvSpPr>
              <p:nvPr/>
            </p:nvSpPr>
            <p:spPr bwMode="auto">
              <a:xfrm>
                <a:off x="4427879" y="5552187"/>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77" name="Group 171"/>
            <p:cNvGrpSpPr/>
            <p:nvPr/>
          </p:nvGrpSpPr>
          <p:grpSpPr>
            <a:xfrm rot="2024681">
              <a:off x="3614420" y="5342467"/>
              <a:ext cx="365760" cy="365760"/>
              <a:chOff x="4389120" y="5376334"/>
              <a:chExt cx="365760" cy="365760"/>
            </a:xfrm>
          </p:grpSpPr>
          <p:sp>
            <p:nvSpPr>
              <p:cNvPr id="224" name="Oval 223"/>
              <p:cNvSpPr>
                <a:spLocks noChangeAspect="1"/>
              </p:cNvSpPr>
              <p:nvPr/>
            </p:nvSpPr>
            <p:spPr bwMode="auto">
              <a:xfrm>
                <a:off x="4389120" y="5376334"/>
                <a:ext cx="365760" cy="365760"/>
              </a:xfrm>
              <a:prstGeom prst="ellipse">
                <a:avLst/>
              </a:prstGeom>
              <a:gradFill flip="none" rotWithShape="1">
                <a:gsLst>
                  <a:gs pos="42000">
                    <a:srgbClr val="66FF66"/>
                  </a:gs>
                  <a:gs pos="75000">
                    <a:srgbClr val="00FFCC"/>
                  </a:gs>
                </a:gsLst>
                <a:path path="circle">
                  <a:fillToRect l="50000" t="50000" r="50000" b="50000"/>
                </a:path>
                <a:tileRect/>
              </a:gradFill>
              <a:ln w="9525" cap="flat" cmpd="sng" algn="ctr">
                <a:noFill/>
                <a:prstDash val="solid"/>
                <a:round/>
                <a:headEnd type="none" w="med" len="med"/>
                <a:tailEnd type="none" w="med" len="med"/>
              </a:ln>
              <a:effectLst>
                <a:glow rad="88900">
                  <a:srgbClr val="00FFCC">
                    <a:alpha val="75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25" name="Oval 224"/>
              <p:cNvSpPr>
                <a:spLocks noChangeAspect="1"/>
              </p:cNvSpPr>
              <p:nvPr/>
            </p:nvSpPr>
            <p:spPr bwMode="auto">
              <a:xfrm>
                <a:off x="4511185" y="5400712"/>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26" name="Oval 225"/>
              <p:cNvSpPr>
                <a:spLocks noChangeAspect="1"/>
              </p:cNvSpPr>
              <p:nvPr/>
            </p:nvSpPr>
            <p:spPr bwMode="auto">
              <a:xfrm>
                <a:off x="4612784" y="5553638"/>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27" name="Oval 226"/>
              <p:cNvSpPr>
                <a:spLocks noChangeAspect="1"/>
              </p:cNvSpPr>
              <p:nvPr/>
            </p:nvSpPr>
            <p:spPr bwMode="auto">
              <a:xfrm>
                <a:off x="4427879" y="5552187"/>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78" name="Group 176"/>
            <p:cNvGrpSpPr/>
            <p:nvPr/>
          </p:nvGrpSpPr>
          <p:grpSpPr>
            <a:xfrm>
              <a:off x="3766820" y="5748868"/>
              <a:ext cx="365760" cy="365760"/>
              <a:chOff x="4389120" y="5376334"/>
              <a:chExt cx="365760" cy="365760"/>
            </a:xfrm>
          </p:grpSpPr>
          <p:sp>
            <p:nvSpPr>
              <p:cNvPr id="220" name="Oval 219"/>
              <p:cNvSpPr>
                <a:spLocks noChangeAspect="1"/>
              </p:cNvSpPr>
              <p:nvPr/>
            </p:nvSpPr>
            <p:spPr bwMode="auto">
              <a:xfrm>
                <a:off x="4389120" y="5376334"/>
                <a:ext cx="365760" cy="365760"/>
              </a:xfrm>
              <a:prstGeom prst="ellipse">
                <a:avLst/>
              </a:prstGeom>
              <a:gradFill flip="none" rotWithShape="1">
                <a:gsLst>
                  <a:gs pos="42000">
                    <a:srgbClr val="66FF66"/>
                  </a:gs>
                  <a:gs pos="75000">
                    <a:srgbClr val="00FFCC"/>
                  </a:gs>
                </a:gsLst>
                <a:path path="circle">
                  <a:fillToRect l="50000" t="50000" r="50000" b="50000"/>
                </a:path>
                <a:tileRect/>
              </a:gradFill>
              <a:ln w="9525" cap="flat" cmpd="sng" algn="ctr">
                <a:noFill/>
                <a:prstDash val="solid"/>
                <a:round/>
                <a:headEnd type="none" w="med" len="med"/>
                <a:tailEnd type="none" w="med" len="med"/>
              </a:ln>
              <a:effectLst>
                <a:glow rad="88900">
                  <a:srgbClr val="00FFCC">
                    <a:alpha val="75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21" name="Oval 220"/>
              <p:cNvSpPr>
                <a:spLocks noChangeAspect="1"/>
              </p:cNvSpPr>
              <p:nvPr/>
            </p:nvSpPr>
            <p:spPr bwMode="auto">
              <a:xfrm>
                <a:off x="4511185" y="5400712"/>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22" name="Oval 221"/>
              <p:cNvSpPr>
                <a:spLocks noChangeAspect="1"/>
              </p:cNvSpPr>
              <p:nvPr/>
            </p:nvSpPr>
            <p:spPr bwMode="auto">
              <a:xfrm>
                <a:off x="4612784" y="5553638"/>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23" name="Oval 222"/>
              <p:cNvSpPr>
                <a:spLocks noChangeAspect="1"/>
              </p:cNvSpPr>
              <p:nvPr/>
            </p:nvSpPr>
            <p:spPr bwMode="auto">
              <a:xfrm>
                <a:off x="4427879" y="5552187"/>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79" name="Group 181"/>
            <p:cNvGrpSpPr/>
            <p:nvPr/>
          </p:nvGrpSpPr>
          <p:grpSpPr>
            <a:xfrm>
              <a:off x="2970953" y="5528734"/>
              <a:ext cx="365760" cy="365760"/>
              <a:chOff x="4389120" y="5376334"/>
              <a:chExt cx="365760" cy="365760"/>
            </a:xfrm>
          </p:grpSpPr>
          <p:sp>
            <p:nvSpPr>
              <p:cNvPr id="216" name="Oval 215"/>
              <p:cNvSpPr>
                <a:spLocks noChangeAspect="1"/>
              </p:cNvSpPr>
              <p:nvPr/>
            </p:nvSpPr>
            <p:spPr bwMode="auto">
              <a:xfrm>
                <a:off x="4389120" y="5376334"/>
                <a:ext cx="365760" cy="365760"/>
              </a:xfrm>
              <a:prstGeom prst="ellipse">
                <a:avLst/>
              </a:prstGeom>
              <a:gradFill flip="none" rotWithShape="1">
                <a:gsLst>
                  <a:gs pos="42000">
                    <a:srgbClr val="66FF66"/>
                  </a:gs>
                  <a:gs pos="75000">
                    <a:srgbClr val="00FFCC"/>
                  </a:gs>
                </a:gsLst>
                <a:path path="circle">
                  <a:fillToRect l="50000" t="50000" r="50000" b="50000"/>
                </a:path>
                <a:tileRect/>
              </a:gradFill>
              <a:ln w="9525" cap="flat" cmpd="sng" algn="ctr">
                <a:noFill/>
                <a:prstDash val="solid"/>
                <a:round/>
                <a:headEnd type="none" w="med" len="med"/>
                <a:tailEnd type="none" w="med" len="med"/>
              </a:ln>
              <a:effectLst>
                <a:glow rad="88900">
                  <a:srgbClr val="00FFCC">
                    <a:alpha val="75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17" name="Oval 216"/>
              <p:cNvSpPr>
                <a:spLocks noChangeAspect="1"/>
              </p:cNvSpPr>
              <p:nvPr/>
            </p:nvSpPr>
            <p:spPr bwMode="auto">
              <a:xfrm>
                <a:off x="4511185" y="5400712"/>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18" name="Oval 217"/>
              <p:cNvSpPr>
                <a:spLocks noChangeAspect="1"/>
              </p:cNvSpPr>
              <p:nvPr/>
            </p:nvSpPr>
            <p:spPr bwMode="auto">
              <a:xfrm>
                <a:off x="4612784" y="5553638"/>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19" name="Oval 218"/>
              <p:cNvSpPr>
                <a:spLocks noChangeAspect="1"/>
              </p:cNvSpPr>
              <p:nvPr/>
            </p:nvSpPr>
            <p:spPr bwMode="auto">
              <a:xfrm>
                <a:off x="4427879" y="5552187"/>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80" name="Group 186"/>
            <p:cNvGrpSpPr/>
            <p:nvPr/>
          </p:nvGrpSpPr>
          <p:grpSpPr>
            <a:xfrm rot="3087503">
              <a:off x="2221654" y="4792134"/>
              <a:ext cx="365760" cy="365760"/>
              <a:chOff x="4389120" y="5376334"/>
              <a:chExt cx="365760" cy="365760"/>
            </a:xfrm>
          </p:grpSpPr>
          <p:sp>
            <p:nvSpPr>
              <p:cNvPr id="212" name="Oval 211"/>
              <p:cNvSpPr>
                <a:spLocks noChangeAspect="1"/>
              </p:cNvSpPr>
              <p:nvPr/>
            </p:nvSpPr>
            <p:spPr bwMode="auto">
              <a:xfrm>
                <a:off x="4389120" y="5376334"/>
                <a:ext cx="365760" cy="365760"/>
              </a:xfrm>
              <a:prstGeom prst="ellipse">
                <a:avLst/>
              </a:prstGeom>
              <a:gradFill flip="none" rotWithShape="1">
                <a:gsLst>
                  <a:gs pos="42000">
                    <a:srgbClr val="66FF66"/>
                  </a:gs>
                  <a:gs pos="75000">
                    <a:srgbClr val="00FFCC"/>
                  </a:gs>
                </a:gsLst>
                <a:path path="circle">
                  <a:fillToRect l="50000" t="50000" r="50000" b="50000"/>
                </a:path>
                <a:tileRect/>
              </a:gradFill>
              <a:ln w="9525" cap="flat" cmpd="sng" algn="ctr">
                <a:noFill/>
                <a:prstDash val="solid"/>
                <a:round/>
                <a:headEnd type="none" w="med" len="med"/>
                <a:tailEnd type="none" w="med" len="med"/>
              </a:ln>
              <a:effectLst>
                <a:glow rad="88900">
                  <a:srgbClr val="00FFCC">
                    <a:alpha val="75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13" name="Oval 212"/>
              <p:cNvSpPr>
                <a:spLocks noChangeAspect="1"/>
              </p:cNvSpPr>
              <p:nvPr/>
            </p:nvSpPr>
            <p:spPr bwMode="auto">
              <a:xfrm>
                <a:off x="4511185" y="5400712"/>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14" name="Oval 213"/>
              <p:cNvSpPr>
                <a:spLocks noChangeAspect="1"/>
              </p:cNvSpPr>
              <p:nvPr/>
            </p:nvSpPr>
            <p:spPr bwMode="auto">
              <a:xfrm>
                <a:off x="4612784" y="5553638"/>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15" name="Oval 214"/>
              <p:cNvSpPr>
                <a:spLocks noChangeAspect="1"/>
              </p:cNvSpPr>
              <p:nvPr/>
            </p:nvSpPr>
            <p:spPr bwMode="auto">
              <a:xfrm>
                <a:off x="4427879" y="5552187"/>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grpSp>
          <p:nvGrpSpPr>
            <p:cNvPr id="81" name="Group 191"/>
            <p:cNvGrpSpPr/>
            <p:nvPr/>
          </p:nvGrpSpPr>
          <p:grpSpPr>
            <a:xfrm rot="13316337">
              <a:off x="3085254" y="3564467"/>
              <a:ext cx="365760" cy="365760"/>
              <a:chOff x="4389120" y="5376334"/>
              <a:chExt cx="365760" cy="365760"/>
            </a:xfrm>
          </p:grpSpPr>
          <p:sp>
            <p:nvSpPr>
              <p:cNvPr id="208" name="Oval 207"/>
              <p:cNvSpPr>
                <a:spLocks noChangeAspect="1"/>
              </p:cNvSpPr>
              <p:nvPr/>
            </p:nvSpPr>
            <p:spPr bwMode="auto">
              <a:xfrm>
                <a:off x="4389120" y="5376334"/>
                <a:ext cx="365760" cy="365760"/>
              </a:xfrm>
              <a:prstGeom prst="ellipse">
                <a:avLst/>
              </a:prstGeom>
              <a:gradFill flip="none" rotWithShape="1">
                <a:gsLst>
                  <a:gs pos="42000">
                    <a:srgbClr val="66FF66"/>
                  </a:gs>
                  <a:gs pos="75000">
                    <a:srgbClr val="00FFCC"/>
                  </a:gs>
                </a:gsLst>
                <a:path path="circle">
                  <a:fillToRect l="50000" t="50000" r="50000" b="50000"/>
                </a:path>
                <a:tileRect/>
              </a:gradFill>
              <a:ln w="9525" cap="flat" cmpd="sng" algn="ctr">
                <a:noFill/>
                <a:prstDash val="solid"/>
                <a:round/>
                <a:headEnd type="none" w="med" len="med"/>
                <a:tailEnd type="none" w="med" len="med"/>
              </a:ln>
              <a:effectLst>
                <a:glow rad="88900">
                  <a:srgbClr val="00FFCC">
                    <a:alpha val="75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09" name="Oval 208"/>
              <p:cNvSpPr>
                <a:spLocks noChangeAspect="1"/>
              </p:cNvSpPr>
              <p:nvPr/>
            </p:nvSpPr>
            <p:spPr bwMode="auto">
              <a:xfrm>
                <a:off x="4511185" y="5400712"/>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10" name="Oval 209"/>
              <p:cNvSpPr>
                <a:spLocks noChangeAspect="1"/>
              </p:cNvSpPr>
              <p:nvPr/>
            </p:nvSpPr>
            <p:spPr bwMode="auto">
              <a:xfrm>
                <a:off x="4612784" y="5553638"/>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11" name="Oval 210"/>
              <p:cNvSpPr>
                <a:spLocks noChangeAspect="1"/>
              </p:cNvSpPr>
              <p:nvPr/>
            </p:nvSpPr>
            <p:spPr bwMode="auto">
              <a:xfrm>
                <a:off x="4427879" y="5552187"/>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sp>
          <p:nvSpPr>
            <p:cNvPr id="82" name="Text Box 44"/>
            <p:cNvSpPr txBox="1">
              <a:spLocks noChangeArrowheads="1"/>
            </p:cNvSpPr>
            <p:nvPr/>
          </p:nvSpPr>
          <p:spPr bwMode="auto">
            <a:xfrm>
              <a:off x="1387475" y="4535488"/>
              <a:ext cx="184666" cy="369332"/>
            </a:xfrm>
            <a:prstGeom prst="rect">
              <a:avLst/>
            </a:prstGeom>
            <a:noFill/>
            <a:ln w="9525">
              <a:noFill/>
              <a:miter lim="800000"/>
              <a:headEnd/>
              <a:tailEnd/>
            </a:ln>
            <a:effectLst/>
          </p:spPr>
          <p:txBody>
            <a:bodyPr wrap="none">
              <a:prstTxWarp prst="textNoShape">
                <a:avLst/>
              </a:prstTxWarp>
              <a:spAutoFit/>
            </a:bodyPr>
            <a:lstStyle/>
            <a:p>
              <a:pPr algn="l"/>
              <a:endParaRPr lang="en-US" b="1">
                <a:latin typeface="Times New Roman" pitchFamily="29" charset="0"/>
              </a:endParaRPr>
            </a:p>
          </p:txBody>
        </p:sp>
        <p:sp>
          <p:nvSpPr>
            <p:cNvPr id="83" name="Freeform 50"/>
            <p:cNvSpPr>
              <a:spLocks/>
            </p:cNvSpPr>
            <p:nvPr/>
          </p:nvSpPr>
          <p:spPr bwMode="auto">
            <a:xfrm rot="19836002">
              <a:off x="6285181" y="3536096"/>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84" name="Freeform 53"/>
            <p:cNvSpPr>
              <a:spLocks/>
            </p:cNvSpPr>
            <p:nvPr/>
          </p:nvSpPr>
          <p:spPr bwMode="auto">
            <a:xfrm rot="14001149" flipV="1">
              <a:off x="3578602" y="1890789"/>
              <a:ext cx="286544" cy="247769"/>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8000"/>
              </a:solidFill>
              <a:prstDash val="solid"/>
              <a:round/>
              <a:headEnd/>
              <a:tailEnd/>
            </a:ln>
            <a:effectLst/>
          </p:spPr>
          <p:txBody>
            <a:bodyPr wrap="none" anchor="ctr">
              <a:prstTxWarp prst="textNoShape">
                <a:avLst/>
              </a:prstTxWarp>
            </a:bodyPr>
            <a:lstStyle/>
            <a:p>
              <a:endParaRPr lang="en-US" sz="2800"/>
            </a:p>
          </p:txBody>
        </p:sp>
        <p:sp>
          <p:nvSpPr>
            <p:cNvPr id="85" name="Freeform 64"/>
            <p:cNvSpPr>
              <a:spLocks/>
            </p:cNvSpPr>
            <p:nvPr/>
          </p:nvSpPr>
          <p:spPr bwMode="auto">
            <a:xfrm rot="6377138">
              <a:off x="5941902" y="4315435"/>
              <a:ext cx="215271"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86" name="Freeform 70"/>
            <p:cNvSpPr>
              <a:spLocks/>
            </p:cNvSpPr>
            <p:nvPr/>
          </p:nvSpPr>
          <p:spPr bwMode="auto">
            <a:xfrm rot="4481998" flipH="1">
              <a:off x="6143409" y="2306244"/>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87" name="Freeform 73"/>
            <p:cNvSpPr>
              <a:spLocks/>
            </p:cNvSpPr>
            <p:nvPr/>
          </p:nvSpPr>
          <p:spPr bwMode="auto">
            <a:xfrm rot="19268150" flipH="1">
              <a:off x="3202890" y="1794749"/>
              <a:ext cx="215271" cy="19687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9966"/>
              </a:solidFill>
              <a:prstDash val="solid"/>
              <a:round/>
              <a:headEnd/>
              <a:tailEnd/>
            </a:ln>
            <a:effectLst/>
          </p:spPr>
          <p:txBody>
            <a:bodyPr wrap="none" anchor="ctr">
              <a:prstTxWarp prst="textNoShape">
                <a:avLst/>
              </a:prstTxWarp>
            </a:bodyPr>
            <a:lstStyle/>
            <a:p>
              <a:endParaRPr lang="en-US" sz="2800"/>
            </a:p>
          </p:txBody>
        </p:sp>
        <p:sp>
          <p:nvSpPr>
            <p:cNvPr id="88" name="Freeform 53"/>
            <p:cNvSpPr>
              <a:spLocks/>
            </p:cNvSpPr>
            <p:nvPr/>
          </p:nvSpPr>
          <p:spPr bwMode="auto">
            <a:xfrm rot="14001149" flipV="1">
              <a:off x="5373536" y="5184321"/>
              <a:ext cx="286544" cy="247769"/>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8000"/>
              </a:solidFill>
              <a:prstDash val="solid"/>
              <a:round/>
              <a:headEnd/>
              <a:tailEnd/>
            </a:ln>
            <a:effectLst/>
          </p:spPr>
          <p:txBody>
            <a:bodyPr wrap="none" anchor="ctr">
              <a:prstTxWarp prst="textNoShape">
                <a:avLst/>
              </a:prstTxWarp>
            </a:bodyPr>
            <a:lstStyle/>
            <a:p>
              <a:endParaRPr lang="en-US" sz="2800"/>
            </a:p>
          </p:txBody>
        </p:sp>
        <p:sp>
          <p:nvSpPr>
            <p:cNvPr id="89" name="Freeform 53"/>
            <p:cNvSpPr>
              <a:spLocks/>
            </p:cNvSpPr>
            <p:nvPr/>
          </p:nvSpPr>
          <p:spPr bwMode="auto">
            <a:xfrm rot="14001149" flipV="1">
              <a:off x="6313335" y="2839054"/>
              <a:ext cx="286544" cy="247769"/>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8000"/>
              </a:solidFill>
              <a:prstDash val="solid"/>
              <a:round/>
              <a:headEnd/>
              <a:tailEnd/>
            </a:ln>
            <a:effectLst/>
          </p:spPr>
          <p:txBody>
            <a:bodyPr wrap="none" anchor="ctr">
              <a:prstTxWarp prst="textNoShape">
                <a:avLst/>
              </a:prstTxWarp>
            </a:bodyPr>
            <a:lstStyle/>
            <a:p>
              <a:endParaRPr lang="en-US" sz="2800"/>
            </a:p>
          </p:txBody>
        </p:sp>
        <p:sp>
          <p:nvSpPr>
            <p:cNvPr id="90" name="Freeform 50"/>
            <p:cNvSpPr>
              <a:spLocks/>
            </p:cNvSpPr>
            <p:nvPr/>
          </p:nvSpPr>
          <p:spPr bwMode="auto">
            <a:xfrm rot="977139">
              <a:off x="5514714" y="2223763"/>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91" name="Freeform 50"/>
            <p:cNvSpPr>
              <a:spLocks/>
            </p:cNvSpPr>
            <p:nvPr/>
          </p:nvSpPr>
          <p:spPr bwMode="auto">
            <a:xfrm rot="977139">
              <a:off x="6556114" y="2435429"/>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92" name="Freeform 50"/>
            <p:cNvSpPr>
              <a:spLocks/>
            </p:cNvSpPr>
            <p:nvPr/>
          </p:nvSpPr>
          <p:spPr bwMode="auto">
            <a:xfrm rot="977139">
              <a:off x="4608782" y="3688496"/>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93" name="Freeform 50"/>
            <p:cNvSpPr>
              <a:spLocks/>
            </p:cNvSpPr>
            <p:nvPr/>
          </p:nvSpPr>
          <p:spPr bwMode="auto">
            <a:xfrm rot="977139">
              <a:off x="7047183" y="3688496"/>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94" name="Freeform 50"/>
            <p:cNvSpPr>
              <a:spLocks/>
            </p:cNvSpPr>
            <p:nvPr/>
          </p:nvSpPr>
          <p:spPr bwMode="auto">
            <a:xfrm rot="2514664">
              <a:off x="2280448" y="2452364"/>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95" name="Freeform 50"/>
            <p:cNvSpPr>
              <a:spLocks/>
            </p:cNvSpPr>
            <p:nvPr/>
          </p:nvSpPr>
          <p:spPr bwMode="auto">
            <a:xfrm rot="977139">
              <a:off x="4151581" y="1868163"/>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96" name="Freeform 50"/>
            <p:cNvSpPr>
              <a:spLocks/>
            </p:cNvSpPr>
            <p:nvPr/>
          </p:nvSpPr>
          <p:spPr bwMode="auto">
            <a:xfrm rot="977139">
              <a:off x="4083848" y="2714830"/>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97" name="Freeform 50"/>
            <p:cNvSpPr>
              <a:spLocks/>
            </p:cNvSpPr>
            <p:nvPr/>
          </p:nvSpPr>
          <p:spPr bwMode="auto">
            <a:xfrm rot="977139">
              <a:off x="6403715" y="1851229"/>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98" name="Freeform 50"/>
            <p:cNvSpPr>
              <a:spLocks/>
            </p:cNvSpPr>
            <p:nvPr/>
          </p:nvSpPr>
          <p:spPr bwMode="auto">
            <a:xfrm rot="20657356">
              <a:off x="2669915" y="2943430"/>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99" name="Freeform 50"/>
            <p:cNvSpPr>
              <a:spLocks/>
            </p:cNvSpPr>
            <p:nvPr/>
          </p:nvSpPr>
          <p:spPr bwMode="auto">
            <a:xfrm rot="977139">
              <a:off x="5489315" y="3942496"/>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100" name="Freeform 50"/>
            <p:cNvSpPr>
              <a:spLocks/>
            </p:cNvSpPr>
            <p:nvPr/>
          </p:nvSpPr>
          <p:spPr bwMode="auto">
            <a:xfrm rot="6661181">
              <a:off x="5125247" y="2257628"/>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101" name="Freeform 50"/>
            <p:cNvSpPr>
              <a:spLocks/>
            </p:cNvSpPr>
            <p:nvPr/>
          </p:nvSpPr>
          <p:spPr bwMode="auto">
            <a:xfrm rot="21422769">
              <a:off x="2034914" y="2079830"/>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102" name="Freeform 70"/>
            <p:cNvSpPr>
              <a:spLocks/>
            </p:cNvSpPr>
            <p:nvPr/>
          </p:nvSpPr>
          <p:spPr bwMode="auto">
            <a:xfrm rot="18134787" flipH="1">
              <a:off x="4124683" y="3449218"/>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03" name="Freeform 70"/>
            <p:cNvSpPr>
              <a:spLocks/>
            </p:cNvSpPr>
            <p:nvPr/>
          </p:nvSpPr>
          <p:spPr bwMode="auto">
            <a:xfrm rot="18134787" flipH="1">
              <a:off x="5660810" y="2907378"/>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04" name="Freeform 70"/>
            <p:cNvSpPr>
              <a:spLocks/>
            </p:cNvSpPr>
            <p:nvPr/>
          </p:nvSpPr>
          <p:spPr bwMode="auto">
            <a:xfrm flipH="1">
              <a:off x="3561075" y="2475577"/>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05" name="Freeform 70"/>
            <p:cNvSpPr>
              <a:spLocks/>
            </p:cNvSpPr>
            <p:nvPr/>
          </p:nvSpPr>
          <p:spPr bwMode="auto">
            <a:xfrm rot="19484340" flipH="1">
              <a:off x="5039082" y="4592218"/>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06" name="Freeform 70"/>
            <p:cNvSpPr>
              <a:spLocks/>
            </p:cNvSpPr>
            <p:nvPr/>
          </p:nvSpPr>
          <p:spPr bwMode="auto">
            <a:xfrm rot="18134787" flipH="1">
              <a:off x="4686775" y="2060710"/>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07" name="Freeform 70"/>
            <p:cNvSpPr>
              <a:spLocks/>
            </p:cNvSpPr>
            <p:nvPr/>
          </p:nvSpPr>
          <p:spPr bwMode="auto">
            <a:xfrm rot="18134787" flipH="1">
              <a:off x="6947743" y="2255444"/>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08" name="Freeform 70"/>
            <p:cNvSpPr>
              <a:spLocks/>
            </p:cNvSpPr>
            <p:nvPr/>
          </p:nvSpPr>
          <p:spPr bwMode="auto">
            <a:xfrm rot="18134787" flipH="1">
              <a:off x="6541342" y="5853778"/>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09" name="Freeform 70"/>
            <p:cNvSpPr>
              <a:spLocks/>
            </p:cNvSpPr>
            <p:nvPr/>
          </p:nvSpPr>
          <p:spPr bwMode="auto">
            <a:xfrm rot="18134787" flipH="1">
              <a:off x="4793551" y="2797311"/>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10" name="Freeform 70"/>
            <p:cNvSpPr>
              <a:spLocks/>
            </p:cNvSpPr>
            <p:nvPr/>
          </p:nvSpPr>
          <p:spPr bwMode="auto">
            <a:xfrm rot="18134787" flipH="1">
              <a:off x="4581883" y="5024045"/>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11" name="Freeform 70"/>
            <p:cNvSpPr>
              <a:spLocks/>
            </p:cNvSpPr>
            <p:nvPr/>
          </p:nvSpPr>
          <p:spPr bwMode="auto">
            <a:xfrm rot="20225175" flipH="1">
              <a:off x="4215938" y="4143510"/>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12" name="Freeform 70"/>
            <p:cNvSpPr>
              <a:spLocks/>
            </p:cNvSpPr>
            <p:nvPr/>
          </p:nvSpPr>
          <p:spPr bwMode="auto">
            <a:xfrm rot="18134787" flipH="1">
              <a:off x="3340943" y="3500044"/>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13" name="Freeform 70"/>
            <p:cNvSpPr>
              <a:spLocks/>
            </p:cNvSpPr>
            <p:nvPr/>
          </p:nvSpPr>
          <p:spPr bwMode="auto">
            <a:xfrm rot="18134787" flipH="1">
              <a:off x="5550743" y="4685376"/>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14" name="Freeform 70"/>
            <p:cNvSpPr>
              <a:spLocks/>
            </p:cNvSpPr>
            <p:nvPr/>
          </p:nvSpPr>
          <p:spPr bwMode="auto">
            <a:xfrm rot="15326563" flipH="1">
              <a:off x="5762408" y="3381511"/>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15" name="Freeform 67"/>
            <p:cNvSpPr>
              <a:spLocks/>
            </p:cNvSpPr>
            <p:nvPr/>
          </p:nvSpPr>
          <p:spPr bwMode="auto">
            <a:xfrm rot="1015649" flipV="1">
              <a:off x="3113196" y="2515819"/>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16" name="Freeform 67"/>
            <p:cNvSpPr>
              <a:spLocks/>
            </p:cNvSpPr>
            <p:nvPr/>
          </p:nvSpPr>
          <p:spPr bwMode="auto">
            <a:xfrm rot="1015649" flipV="1">
              <a:off x="1834729" y="2405754"/>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17" name="Freeform 67"/>
            <p:cNvSpPr>
              <a:spLocks/>
            </p:cNvSpPr>
            <p:nvPr/>
          </p:nvSpPr>
          <p:spPr bwMode="auto">
            <a:xfrm rot="1015649" flipV="1">
              <a:off x="4374967" y="3201620"/>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18" name="Freeform 67"/>
            <p:cNvSpPr>
              <a:spLocks/>
            </p:cNvSpPr>
            <p:nvPr/>
          </p:nvSpPr>
          <p:spPr bwMode="auto">
            <a:xfrm rot="1015649" flipV="1">
              <a:off x="5585464" y="4556286"/>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19" name="Freeform 67"/>
            <p:cNvSpPr>
              <a:spLocks/>
            </p:cNvSpPr>
            <p:nvPr/>
          </p:nvSpPr>
          <p:spPr bwMode="auto">
            <a:xfrm rot="1015649" flipV="1">
              <a:off x="6728463" y="4090620"/>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20" name="Freeform 67"/>
            <p:cNvSpPr>
              <a:spLocks/>
            </p:cNvSpPr>
            <p:nvPr/>
          </p:nvSpPr>
          <p:spPr bwMode="auto">
            <a:xfrm rot="1015649" flipV="1">
              <a:off x="5416129" y="3218553"/>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21" name="Freeform 67"/>
            <p:cNvSpPr>
              <a:spLocks/>
            </p:cNvSpPr>
            <p:nvPr/>
          </p:nvSpPr>
          <p:spPr bwMode="auto">
            <a:xfrm rot="1015649" flipV="1">
              <a:off x="5957996" y="1897752"/>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22" name="Freeform 67"/>
            <p:cNvSpPr>
              <a:spLocks/>
            </p:cNvSpPr>
            <p:nvPr/>
          </p:nvSpPr>
          <p:spPr bwMode="auto">
            <a:xfrm rot="1015649" flipV="1">
              <a:off x="7041729" y="2862952"/>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23" name="Freeform 67"/>
            <p:cNvSpPr>
              <a:spLocks/>
            </p:cNvSpPr>
            <p:nvPr/>
          </p:nvSpPr>
          <p:spPr bwMode="auto">
            <a:xfrm rot="1015649" flipV="1">
              <a:off x="3671996" y="2879886"/>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24" name="Freeform 67"/>
            <p:cNvSpPr>
              <a:spLocks/>
            </p:cNvSpPr>
            <p:nvPr/>
          </p:nvSpPr>
          <p:spPr bwMode="auto">
            <a:xfrm rot="1015649" flipV="1">
              <a:off x="2393531" y="2837553"/>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25" name="Freeform 67"/>
            <p:cNvSpPr>
              <a:spLocks/>
            </p:cNvSpPr>
            <p:nvPr/>
          </p:nvSpPr>
          <p:spPr bwMode="auto">
            <a:xfrm rot="1015649" flipV="1">
              <a:off x="5052064" y="3887420"/>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26" name="Freeform 73"/>
            <p:cNvSpPr>
              <a:spLocks/>
            </p:cNvSpPr>
            <p:nvPr/>
          </p:nvSpPr>
          <p:spPr bwMode="auto">
            <a:xfrm rot="19268150" flipH="1">
              <a:off x="4193490" y="4563350"/>
              <a:ext cx="215271" cy="19687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9966"/>
              </a:solidFill>
              <a:prstDash val="solid"/>
              <a:round/>
              <a:headEnd/>
              <a:tailEnd/>
            </a:ln>
            <a:effectLst/>
          </p:spPr>
          <p:txBody>
            <a:bodyPr wrap="none" anchor="ctr">
              <a:prstTxWarp prst="textNoShape">
                <a:avLst/>
              </a:prstTxWarp>
            </a:bodyPr>
            <a:lstStyle/>
            <a:p>
              <a:endParaRPr lang="en-US" sz="2800"/>
            </a:p>
          </p:txBody>
        </p:sp>
        <p:sp>
          <p:nvSpPr>
            <p:cNvPr id="127" name="Freeform 73"/>
            <p:cNvSpPr>
              <a:spLocks/>
            </p:cNvSpPr>
            <p:nvPr/>
          </p:nvSpPr>
          <p:spPr bwMode="auto">
            <a:xfrm rot="19268150" flipH="1">
              <a:off x="4989356" y="3471149"/>
              <a:ext cx="215271" cy="19687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9966"/>
              </a:solidFill>
              <a:prstDash val="solid"/>
              <a:round/>
              <a:headEnd/>
              <a:tailEnd/>
            </a:ln>
            <a:effectLst/>
          </p:spPr>
          <p:txBody>
            <a:bodyPr wrap="none" anchor="ctr">
              <a:prstTxWarp prst="textNoShape">
                <a:avLst/>
              </a:prstTxWarp>
            </a:bodyPr>
            <a:lstStyle/>
            <a:p>
              <a:endParaRPr lang="en-US" sz="2800"/>
            </a:p>
          </p:txBody>
        </p:sp>
        <p:sp>
          <p:nvSpPr>
            <p:cNvPr id="128" name="Freeform 73"/>
            <p:cNvSpPr>
              <a:spLocks/>
            </p:cNvSpPr>
            <p:nvPr/>
          </p:nvSpPr>
          <p:spPr bwMode="auto">
            <a:xfrm rot="19268150" flipH="1">
              <a:off x="6716556" y="3530416"/>
              <a:ext cx="215271" cy="19687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9966"/>
              </a:solidFill>
              <a:prstDash val="solid"/>
              <a:round/>
              <a:headEnd/>
              <a:tailEnd/>
            </a:ln>
            <a:effectLst/>
          </p:spPr>
          <p:txBody>
            <a:bodyPr wrap="none" anchor="ctr">
              <a:prstTxWarp prst="textNoShape">
                <a:avLst/>
              </a:prstTxWarp>
            </a:bodyPr>
            <a:lstStyle/>
            <a:p>
              <a:endParaRPr lang="en-US" sz="2800"/>
            </a:p>
          </p:txBody>
        </p:sp>
        <p:sp>
          <p:nvSpPr>
            <p:cNvPr id="129" name="Freeform 73"/>
            <p:cNvSpPr>
              <a:spLocks/>
            </p:cNvSpPr>
            <p:nvPr/>
          </p:nvSpPr>
          <p:spPr bwMode="auto">
            <a:xfrm rot="19268150" flipH="1">
              <a:off x="2313890" y="2929282"/>
              <a:ext cx="215271" cy="19687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9966"/>
              </a:solidFill>
              <a:prstDash val="solid"/>
              <a:round/>
              <a:headEnd/>
              <a:tailEnd/>
            </a:ln>
            <a:effectLst/>
          </p:spPr>
          <p:txBody>
            <a:bodyPr wrap="none" anchor="ctr">
              <a:prstTxWarp prst="textNoShape">
                <a:avLst/>
              </a:prstTxWarp>
            </a:bodyPr>
            <a:lstStyle/>
            <a:p>
              <a:endParaRPr lang="en-US" sz="2800"/>
            </a:p>
          </p:txBody>
        </p:sp>
        <p:sp>
          <p:nvSpPr>
            <p:cNvPr id="130" name="TextBox 129"/>
            <p:cNvSpPr txBox="1"/>
            <p:nvPr/>
          </p:nvSpPr>
          <p:spPr>
            <a:xfrm rot="16200000">
              <a:off x="231327" y="2684294"/>
              <a:ext cx="2382146" cy="523220"/>
            </a:xfrm>
            <a:prstGeom prst="rect">
              <a:avLst/>
            </a:prstGeom>
            <a:noFill/>
          </p:spPr>
          <p:txBody>
            <a:bodyPr wrap="square" rtlCol="0">
              <a:spAutoFit/>
            </a:bodyPr>
            <a:lstStyle/>
            <a:p>
              <a:pPr algn="r"/>
              <a:r>
                <a:rPr lang="en-US" sz="2800" dirty="0" smtClean="0"/>
                <a:t>Temperature</a:t>
              </a:r>
              <a:endParaRPr lang="en-US" sz="2800" dirty="0"/>
            </a:p>
          </p:txBody>
        </p:sp>
        <p:sp>
          <p:nvSpPr>
            <p:cNvPr id="131" name="TextBox 130"/>
            <p:cNvSpPr txBox="1"/>
            <p:nvPr/>
          </p:nvSpPr>
          <p:spPr>
            <a:xfrm>
              <a:off x="4847827" y="6155267"/>
              <a:ext cx="2594373" cy="523220"/>
            </a:xfrm>
            <a:prstGeom prst="rect">
              <a:avLst/>
            </a:prstGeom>
            <a:noFill/>
          </p:spPr>
          <p:txBody>
            <a:bodyPr wrap="square" rtlCol="0">
              <a:spAutoFit/>
            </a:bodyPr>
            <a:lstStyle/>
            <a:p>
              <a:pPr algn="r"/>
              <a:r>
                <a:rPr lang="en-US" sz="2800" dirty="0" smtClean="0"/>
                <a:t> Matter Density</a:t>
              </a:r>
              <a:endParaRPr lang="en-US" sz="2800" dirty="0"/>
            </a:p>
          </p:txBody>
        </p:sp>
        <p:grpSp>
          <p:nvGrpSpPr>
            <p:cNvPr id="132" name="Group 302"/>
            <p:cNvGrpSpPr/>
            <p:nvPr/>
          </p:nvGrpSpPr>
          <p:grpSpPr>
            <a:xfrm>
              <a:off x="3991186" y="4734556"/>
              <a:ext cx="333184" cy="250804"/>
              <a:chOff x="739986" y="4963156"/>
              <a:chExt cx="333184" cy="250804"/>
            </a:xfrm>
          </p:grpSpPr>
          <p:sp>
            <p:nvSpPr>
              <p:cNvPr id="205" name="Oval 204"/>
              <p:cNvSpPr>
                <a:spLocks/>
              </p:cNvSpPr>
              <p:nvPr/>
            </p:nvSpPr>
            <p:spPr bwMode="auto">
              <a:xfrm rot="15891646">
                <a:off x="781176" y="4921966"/>
                <a:ext cx="250804" cy="333184"/>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06" name="Oval 205"/>
              <p:cNvSpPr>
                <a:spLocks noChangeAspect="1"/>
              </p:cNvSpPr>
              <p:nvPr/>
            </p:nvSpPr>
            <p:spPr bwMode="auto">
              <a:xfrm rot="15891646">
                <a:off x="767804" y="5079802"/>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07" name="Oval 206"/>
              <p:cNvSpPr>
                <a:spLocks noChangeAspect="1"/>
              </p:cNvSpPr>
              <p:nvPr/>
            </p:nvSpPr>
            <p:spPr bwMode="auto">
              <a:xfrm rot="15891646">
                <a:off x="911014" y="4964913"/>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grpSp>
        <p:grpSp>
          <p:nvGrpSpPr>
            <p:cNvPr id="133" name="Group 309"/>
            <p:cNvGrpSpPr/>
            <p:nvPr/>
          </p:nvGrpSpPr>
          <p:grpSpPr>
            <a:xfrm>
              <a:off x="4572000" y="5274275"/>
              <a:ext cx="356480" cy="284425"/>
              <a:chOff x="507533" y="5998175"/>
              <a:chExt cx="356480" cy="284425"/>
            </a:xfrm>
          </p:grpSpPr>
          <p:sp>
            <p:nvSpPr>
              <p:cNvPr id="202" name="Oval 201"/>
              <p:cNvSpPr>
                <a:spLocks/>
              </p:cNvSpPr>
              <p:nvPr/>
            </p:nvSpPr>
            <p:spPr bwMode="auto">
              <a:xfrm rot="3087503">
                <a:off x="571502" y="5961201"/>
                <a:ext cx="228542" cy="356480"/>
              </a:xfrm>
              <a:prstGeom prst="ellipse">
                <a:avLst/>
              </a:prstGeom>
              <a:gradFill flip="none" rotWithShape="1">
                <a:gsLst>
                  <a:gs pos="42000">
                    <a:srgbClr val="66FF66"/>
                  </a:gs>
                  <a:gs pos="75000">
                    <a:srgbClr val="00FFCC"/>
                  </a:gs>
                </a:gsLst>
                <a:path path="circle">
                  <a:fillToRect l="50000" t="50000" r="50000" b="50000"/>
                </a:path>
                <a:tileRect/>
              </a:gradFill>
              <a:ln w="9525" cap="flat" cmpd="sng" algn="ctr">
                <a:noFill/>
                <a:prstDash val="solid"/>
                <a:round/>
                <a:headEnd type="none" w="med" len="med"/>
                <a:tailEnd type="none" w="med" len="med"/>
              </a:ln>
              <a:effectLst>
                <a:glow rad="88900">
                  <a:srgbClr val="00FFCC">
                    <a:alpha val="75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03" name="Oval 202"/>
              <p:cNvSpPr>
                <a:spLocks noChangeAspect="1"/>
              </p:cNvSpPr>
              <p:nvPr/>
            </p:nvSpPr>
            <p:spPr bwMode="auto">
              <a:xfrm rot="3087503">
                <a:off x="682007" y="599958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04" name="Oval 203"/>
              <p:cNvSpPr>
                <a:spLocks noChangeAspect="1"/>
              </p:cNvSpPr>
              <p:nvPr/>
            </p:nvSpPr>
            <p:spPr bwMode="auto">
              <a:xfrm rot="3087503">
                <a:off x="562199" y="6148940"/>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grpSp>
        <p:grpSp>
          <p:nvGrpSpPr>
            <p:cNvPr id="134" name="Group 313"/>
            <p:cNvGrpSpPr/>
            <p:nvPr/>
          </p:nvGrpSpPr>
          <p:grpSpPr>
            <a:xfrm>
              <a:off x="1764833" y="3559775"/>
              <a:ext cx="356480" cy="284425"/>
              <a:chOff x="507533" y="5998175"/>
              <a:chExt cx="356480" cy="284425"/>
            </a:xfrm>
          </p:grpSpPr>
          <p:sp>
            <p:nvSpPr>
              <p:cNvPr id="199" name="Oval 198"/>
              <p:cNvSpPr>
                <a:spLocks/>
              </p:cNvSpPr>
              <p:nvPr/>
            </p:nvSpPr>
            <p:spPr bwMode="auto">
              <a:xfrm rot="3087503">
                <a:off x="571502" y="5961201"/>
                <a:ext cx="228542" cy="356480"/>
              </a:xfrm>
              <a:prstGeom prst="ellipse">
                <a:avLst/>
              </a:prstGeom>
              <a:gradFill flip="none" rotWithShape="1">
                <a:gsLst>
                  <a:gs pos="42000">
                    <a:srgbClr val="66FF66"/>
                  </a:gs>
                  <a:gs pos="75000">
                    <a:srgbClr val="00FFCC"/>
                  </a:gs>
                </a:gsLst>
                <a:path path="circle">
                  <a:fillToRect l="50000" t="50000" r="50000" b="50000"/>
                </a:path>
                <a:tileRect/>
              </a:gradFill>
              <a:ln w="9525" cap="flat" cmpd="sng" algn="ctr">
                <a:noFill/>
                <a:prstDash val="solid"/>
                <a:round/>
                <a:headEnd type="none" w="med" len="med"/>
                <a:tailEnd type="none" w="med" len="med"/>
              </a:ln>
              <a:effectLst>
                <a:glow rad="88900">
                  <a:srgbClr val="00FFCC">
                    <a:alpha val="75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00" name="Oval 199"/>
              <p:cNvSpPr>
                <a:spLocks noChangeAspect="1"/>
              </p:cNvSpPr>
              <p:nvPr/>
            </p:nvSpPr>
            <p:spPr bwMode="auto">
              <a:xfrm rot="3087503">
                <a:off x="682007" y="599958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201" name="Oval 200"/>
              <p:cNvSpPr>
                <a:spLocks noChangeAspect="1"/>
              </p:cNvSpPr>
              <p:nvPr/>
            </p:nvSpPr>
            <p:spPr bwMode="auto">
              <a:xfrm rot="3087503">
                <a:off x="562199" y="6148940"/>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grpSp>
        <p:grpSp>
          <p:nvGrpSpPr>
            <p:cNvPr id="135" name="Group 317"/>
            <p:cNvGrpSpPr/>
            <p:nvPr/>
          </p:nvGrpSpPr>
          <p:grpSpPr>
            <a:xfrm>
              <a:off x="2590333" y="4143975"/>
              <a:ext cx="356480" cy="284425"/>
              <a:chOff x="507533" y="5998175"/>
              <a:chExt cx="356480" cy="284425"/>
            </a:xfrm>
          </p:grpSpPr>
          <p:sp>
            <p:nvSpPr>
              <p:cNvPr id="196" name="Oval 195"/>
              <p:cNvSpPr>
                <a:spLocks/>
              </p:cNvSpPr>
              <p:nvPr/>
            </p:nvSpPr>
            <p:spPr bwMode="auto">
              <a:xfrm rot="3087503">
                <a:off x="571502" y="5961201"/>
                <a:ext cx="228542" cy="356480"/>
              </a:xfrm>
              <a:prstGeom prst="ellipse">
                <a:avLst/>
              </a:prstGeom>
              <a:gradFill flip="none" rotWithShape="1">
                <a:gsLst>
                  <a:gs pos="42000">
                    <a:srgbClr val="66FF66"/>
                  </a:gs>
                  <a:gs pos="75000">
                    <a:srgbClr val="00FFCC"/>
                  </a:gs>
                </a:gsLst>
                <a:path path="circle">
                  <a:fillToRect l="50000" t="50000" r="50000" b="50000"/>
                </a:path>
                <a:tileRect/>
              </a:gradFill>
              <a:ln w="9525" cap="flat" cmpd="sng" algn="ctr">
                <a:noFill/>
                <a:prstDash val="solid"/>
                <a:round/>
                <a:headEnd type="none" w="med" len="med"/>
                <a:tailEnd type="none" w="med" len="med"/>
              </a:ln>
              <a:effectLst>
                <a:glow rad="88900">
                  <a:srgbClr val="00FFCC">
                    <a:alpha val="75000"/>
                  </a:srgbClr>
                </a:glow>
                <a:softEdge rad="127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97" name="Oval 196"/>
              <p:cNvSpPr>
                <a:spLocks noChangeAspect="1"/>
              </p:cNvSpPr>
              <p:nvPr/>
            </p:nvSpPr>
            <p:spPr bwMode="auto">
              <a:xfrm rot="3087503">
                <a:off x="682007" y="599958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98" name="Oval 197"/>
              <p:cNvSpPr>
                <a:spLocks noChangeAspect="1"/>
              </p:cNvSpPr>
              <p:nvPr/>
            </p:nvSpPr>
            <p:spPr bwMode="auto">
              <a:xfrm rot="3087503">
                <a:off x="562199" y="6148940"/>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grpSp>
        <p:grpSp>
          <p:nvGrpSpPr>
            <p:cNvPr id="136" name="Group 321"/>
            <p:cNvGrpSpPr/>
            <p:nvPr/>
          </p:nvGrpSpPr>
          <p:grpSpPr>
            <a:xfrm>
              <a:off x="1870286" y="5153656"/>
              <a:ext cx="333184" cy="250804"/>
              <a:chOff x="739986" y="4963156"/>
              <a:chExt cx="333184" cy="250804"/>
            </a:xfrm>
          </p:grpSpPr>
          <p:sp>
            <p:nvSpPr>
              <p:cNvPr id="193" name="Oval 192"/>
              <p:cNvSpPr>
                <a:spLocks/>
              </p:cNvSpPr>
              <p:nvPr/>
            </p:nvSpPr>
            <p:spPr bwMode="auto">
              <a:xfrm rot="15891646">
                <a:off x="781176" y="4921966"/>
                <a:ext cx="250804" cy="333184"/>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94" name="Oval 193"/>
              <p:cNvSpPr>
                <a:spLocks noChangeAspect="1"/>
              </p:cNvSpPr>
              <p:nvPr/>
            </p:nvSpPr>
            <p:spPr bwMode="auto">
              <a:xfrm rot="15891646">
                <a:off x="767804" y="5079802"/>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95" name="Oval 194"/>
              <p:cNvSpPr>
                <a:spLocks noChangeAspect="1"/>
              </p:cNvSpPr>
              <p:nvPr/>
            </p:nvSpPr>
            <p:spPr bwMode="auto">
              <a:xfrm rot="15891646">
                <a:off x="911014" y="4964913"/>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grpSp>
        <p:grpSp>
          <p:nvGrpSpPr>
            <p:cNvPr id="137" name="Group 325"/>
            <p:cNvGrpSpPr/>
            <p:nvPr/>
          </p:nvGrpSpPr>
          <p:grpSpPr>
            <a:xfrm>
              <a:off x="2949786" y="4544056"/>
              <a:ext cx="333184" cy="250804"/>
              <a:chOff x="739986" y="4963156"/>
              <a:chExt cx="333184" cy="250804"/>
            </a:xfrm>
          </p:grpSpPr>
          <p:sp>
            <p:nvSpPr>
              <p:cNvPr id="190" name="Oval 189"/>
              <p:cNvSpPr>
                <a:spLocks/>
              </p:cNvSpPr>
              <p:nvPr/>
            </p:nvSpPr>
            <p:spPr bwMode="auto">
              <a:xfrm rot="15891646">
                <a:off x="781176" y="4921966"/>
                <a:ext cx="250804" cy="333184"/>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91" name="Oval 190"/>
              <p:cNvSpPr>
                <a:spLocks noChangeAspect="1"/>
              </p:cNvSpPr>
              <p:nvPr/>
            </p:nvSpPr>
            <p:spPr bwMode="auto">
              <a:xfrm rot="15891646">
                <a:off x="767804" y="5079802"/>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92" name="Oval 191"/>
              <p:cNvSpPr>
                <a:spLocks noChangeAspect="1"/>
              </p:cNvSpPr>
              <p:nvPr/>
            </p:nvSpPr>
            <p:spPr bwMode="auto">
              <a:xfrm rot="15891646">
                <a:off x="911014" y="4964913"/>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grpSp>
        <p:sp>
          <p:nvSpPr>
            <p:cNvPr id="138" name="TextBox 137"/>
            <p:cNvSpPr txBox="1"/>
            <p:nvPr/>
          </p:nvSpPr>
          <p:spPr>
            <a:xfrm>
              <a:off x="609599" y="1021189"/>
              <a:ext cx="2873221" cy="523220"/>
            </a:xfrm>
            <a:prstGeom prst="rect">
              <a:avLst/>
            </a:prstGeom>
            <a:noFill/>
          </p:spPr>
          <p:txBody>
            <a:bodyPr wrap="square" rtlCol="0">
              <a:spAutoFit/>
            </a:bodyPr>
            <a:lstStyle/>
            <a:p>
              <a:r>
                <a:rPr lang="en-US" sz="2800" dirty="0" smtClean="0"/>
                <a:t>Early Universe</a:t>
              </a:r>
              <a:endParaRPr lang="en-US" sz="2800" dirty="0"/>
            </a:p>
          </p:txBody>
        </p:sp>
        <p:sp>
          <p:nvSpPr>
            <p:cNvPr id="139" name="TextBox 138"/>
            <p:cNvSpPr txBox="1"/>
            <p:nvPr/>
          </p:nvSpPr>
          <p:spPr>
            <a:xfrm>
              <a:off x="7467600" y="1402189"/>
              <a:ext cx="1676400" cy="1384995"/>
            </a:xfrm>
            <a:prstGeom prst="rect">
              <a:avLst/>
            </a:prstGeom>
            <a:noFill/>
          </p:spPr>
          <p:txBody>
            <a:bodyPr wrap="square" rtlCol="0">
              <a:spAutoFit/>
            </a:bodyPr>
            <a:lstStyle/>
            <a:p>
              <a:r>
                <a:rPr lang="en-US" sz="2800" dirty="0" smtClean="0"/>
                <a:t>Quark Gluon Plasma</a:t>
              </a:r>
              <a:endParaRPr lang="en-US" sz="2800" dirty="0"/>
            </a:p>
          </p:txBody>
        </p:sp>
        <p:sp>
          <p:nvSpPr>
            <p:cNvPr id="140" name="TextBox 139"/>
            <p:cNvSpPr txBox="1"/>
            <p:nvPr/>
          </p:nvSpPr>
          <p:spPr>
            <a:xfrm>
              <a:off x="374800" y="5845218"/>
              <a:ext cx="1411933" cy="954107"/>
            </a:xfrm>
            <a:prstGeom prst="rect">
              <a:avLst/>
            </a:prstGeom>
            <a:noFill/>
          </p:spPr>
          <p:txBody>
            <a:bodyPr wrap="square" rtlCol="0">
              <a:spAutoFit/>
            </a:bodyPr>
            <a:lstStyle/>
            <a:p>
              <a:r>
                <a:rPr lang="en-US" sz="2800" dirty="0" smtClean="0"/>
                <a:t>Normal Nuclei</a:t>
              </a:r>
              <a:endParaRPr lang="en-US" sz="2800" dirty="0"/>
            </a:p>
          </p:txBody>
        </p:sp>
        <p:sp>
          <p:nvSpPr>
            <p:cNvPr id="141" name="TextBox 140"/>
            <p:cNvSpPr txBox="1"/>
            <p:nvPr/>
          </p:nvSpPr>
          <p:spPr>
            <a:xfrm>
              <a:off x="7708900" y="5047089"/>
              <a:ext cx="1435100" cy="954107"/>
            </a:xfrm>
            <a:prstGeom prst="rect">
              <a:avLst/>
            </a:prstGeom>
            <a:noFill/>
          </p:spPr>
          <p:txBody>
            <a:bodyPr wrap="square" rtlCol="0">
              <a:spAutoFit/>
            </a:bodyPr>
            <a:lstStyle/>
            <a:p>
              <a:r>
                <a:rPr lang="en-US" sz="2800" dirty="0" smtClean="0"/>
                <a:t>Neutron stars</a:t>
              </a:r>
              <a:endParaRPr lang="en-US" sz="2800" dirty="0"/>
            </a:p>
          </p:txBody>
        </p:sp>
        <p:sp>
          <p:nvSpPr>
            <p:cNvPr id="143" name="Freeform 142"/>
            <p:cNvSpPr/>
            <p:nvPr/>
          </p:nvSpPr>
          <p:spPr bwMode="auto">
            <a:xfrm>
              <a:off x="5334000" y="4838700"/>
              <a:ext cx="2120900" cy="1368792"/>
            </a:xfrm>
            <a:custGeom>
              <a:avLst/>
              <a:gdLst>
                <a:gd name="connsiteX0" fmla="*/ 0 w 2438400"/>
                <a:gd name="connsiteY0" fmla="*/ 1333500 h 1368792"/>
                <a:gd name="connsiteX1" fmla="*/ 1155700 w 2438400"/>
                <a:gd name="connsiteY1" fmla="*/ 1346200 h 1368792"/>
                <a:gd name="connsiteX2" fmla="*/ 1892300 w 2438400"/>
                <a:gd name="connsiteY2" fmla="*/ 1346200 h 1368792"/>
                <a:gd name="connsiteX3" fmla="*/ 2095500 w 2438400"/>
                <a:gd name="connsiteY3" fmla="*/ 1358900 h 1368792"/>
                <a:gd name="connsiteX4" fmla="*/ 2324100 w 2438400"/>
                <a:gd name="connsiteY4" fmla="*/ 1333500 h 1368792"/>
                <a:gd name="connsiteX5" fmla="*/ 2438400 w 2438400"/>
                <a:gd name="connsiteY5" fmla="*/ 1333500 h 1368792"/>
                <a:gd name="connsiteX6" fmla="*/ 2425700 w 2438400"/>
                <a:gd name="connsiteY6" fmla="*/ 0 h 1368792"/>
                <a:gd name="connsiteX7" fmla="*/ 1841500 w 2438400"/>
                <a:gd name="connsiteY7" fmla="*/ 63500 h 1368792"/>
                <a:gd name="connsiteX8" fmla="*/ 1397000 w 2438400"/>
                <a:gd name="connsiteY8" fmla="*/ 203200 h 1368792"/>
                <a:gd name="connsiteX9" fmla="*/ 812800 w 2438400"/>
                <a:gd name="connsiteY9" fmla="*/ 457200 h 1368792"/>
                <a:gd name="connsiteX10" fmla="*/ 457200 w 2438400"/>
                <a:gd name="connsiteY10" fmla="*/ 723900 h 1368792"/>
                <a:gd name="connsiteX11" fmla="*/ 139700 w 2438400"/>
                <a:gd name="connsiteY11" fmla="*/ 1079500 h 1368792"/>
                <a:gd name="connsiteX12" fmla="*/ 0 w 2438400"/>
                <a:gd name="connsiteY12" fmla="*/ 1333500 h 136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1368792">
                  <a:moveTo>
                    <a:pt x="0" y="1333500"/>
                  </a:moveTo>
                  <a:lnTo>
                    <a:pt x="1155700" y="1346200"/>
                  </a:lnTo>
                  <a:cubicBezTo>
                    <a:pt x="1815925" y="1357113"/>
                    <a:pt x="1259729" y="1368792"/>
                    <a:pt x="1892300" y="1346200"/>
                  </a:cubicBezTo>
                  <a:cubicBezTo>
                    <a:pt x="1960033" y="1350433"/>
                    <a:pt x="2027664" y="1360895"/>
                    <a:pt x="2095500" y="1358900"/>
                  </a:cubicBezTo>
                  <a:cubicBezTo>
                    <a:pt x="2172136" y="1356646"/>
                    <a:pt x="2247641" y="1339164"/>
                    <a:pt x="2324100" y="1333500"/>
                  </a:cubicBezTo>
                  <a:cubicBezTo>
                    <a:pt x="2362096" y="1330685"/>
                    <a:pt x="2400300" y="1333500"/>
                    <a:pt x="2438400" y="1333500"/>
                  </a:cubicBezTo>
                  <a:lnTo>
                    <a:pt x="2425700" y="0"/>
                  </a:lnTo>
                  <a:lnTo>
                    <a:pt x="1841500" y="63500"/>
                  </a:lnTo>
                  <a:lnTo>
                    <a:pt x="1397000" y="203200"/>
                  </a:lnTo>
                  <a:lnTo>
                    <a:pt x="812800" y="457200"/>
                  </a:lnTo>
                  <a:lnTo>
                    <a:pt x="457200" y="723900"/>
                  </a:lnTo>
                  <a:lnTo>
                    <a:pt x="139700" y="1079500"/>
                  </a:lnTo>
                  <a:lnTo>
                    <a:pt x="0" y="1333500"/>
                  </a:lnTo>
                  <a:close/>
                </a:path>
              </a:pathLst>
            </a:custGeom>
            <a:gradFill flip="none" rotWithShape="1">
              <a:gsLst>
                <a:gs pos="24000">
                  <a:srgbClr val="66FF66">
                    <a:alpha val="65000"/>
                  </a:srgbClr>
                </a:gs>
                <a:gs pos="67000">
                  <a:srgbClr val="FFFF00"/>
                </a:gs>
                <a:gs pos="88000">
                  <a:schemeClr val="tx1"/>
                </a:gs>
              </a:gsLst>
              <a:lin ang="15120000" scaled="0"/>
              <a:tileRect/>
            </a:gradFill>
            <a:ln w="9525" cap="flat" cmpd="sng" algn="ctr">
              <a:noFill/>
              <a:prstDash val="solid"/>
              <a:round/>
              <a:headEnd type="none" w="med" len="med"/>
              <a:tailEnd type="none" w="med" len="med"/>
            </a:ln>
            <a:effectLst>
              <a:glow>
                <a:srgbClr val="FFFF00">
                  <a:alpha val="75000"/>
                </a:srgbClr>
              </a:glo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cxnSp>
          <p:nvCxnSpPr>
            <p:cNvPr id="144" name="Straight Connector 143"/>
            <p:cNvCxnSpPr/>
            <p:nvPr/>
          </p:nvCxnSpPr>
          <p:spPr bwMode="auto">
            <a:xfrm rot="10800000" flipV="1">
              <a:off x="1633459" y="6196297"/>
              <a:ext cx="5983921" cy="15498"/>
            </a:xfrm>
            <a:prstGeom prst="line">
              <a:avLst/>
            </a:prstGeom>
            <a:noFill/>
            <a:ln w="50800" cap="flat" cmpd="sng" algn="ctr">
              <a:solidFill>
                <a:srgbClr val="000000"/>
              </a:solidFill>
              <a:prstDash val="solid"/>
              <a:round/>
              <a:headEnd type="none" w="med" len="med"/>
              <a:tailEnd type="none" w="med" len="med"/>
            </a:ln>
            <a:effectLst/>
          </p:spPr>
        </p:cxnSp>
        <p:sp>
          <p:nvSpPr>
            <p:cNvPr id="145" name="Oval 144"/>
            <p:cNvSpPr>
              <a:spLocks noChangeAspect="1"/>
            </p:cNvSpPr>
            <p:nvPr/>
          </p:nvSpPr>
          <p:spPr bwMode="auto">
            <a:xfrm>
              <a:off x="6954666" y="5011245"/>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46" name="Oval 145"/>
            <p:cNvSpPr>
              <a:spLocks noChangeAspect="1"/>
            </p:cNvSpPr>
            <p:nvPr/>
          </p:nvSpPr>
          <p:spPr bwMode="auto">
            <a:xfrm>
              <a:off x="6903866" y="5510778"/>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47" name="Oval 146"/>
            <p:cNvSpPr>
              <a:spLocks noChangeAspect="1"/>
            </p:cNvSpPr>
            <p:nvPr/>
          </p:nvSpPr>
          <p:spPr bwMode="auto">
            <a:xfrm>
              <a:off x="5947133" y="5265246"/>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48" name="Oval 147"/>
            <p:cNvSpPr>
              <a:spLocks noChangeAspect="1"/>
            </p:cNvSpPr>
            <p:nvPr/>
          </p:nvSpPr>
          <p:spPr bwMode="auto">
            <a:xfrm>
              <a:off x="7208666" y="4351370"/>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49" name="Oval 52"/>
            <p:cNvSpPr>
              <a:spLocks noChangeAspect="1"/>
            </p:cNvSpPr>
            <p:nvPr/>
          </p:nvSpPr>
          <p:spPr bwMode="auto">
            <a:xfrm>
              <a:off x="6209600" y="5265771"/>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0" name="Oval 53"/>
            <p:cNvSpPr>
              <a:spLocks noChangeAspect="1"/>
            </p:cNvSpPr>
            <p:nvPr/>
          </p:nvSpPr>
          <p:spPr bwMode="auto">
            <a:xfrm>
              <a:off x="7081665" y="5206504"/>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1" name="Oval 54"/>
            <p:cNvSpPr>
              <a:spLocks noChangeAspect="1"/>
            </p:cNvSpPr>
            <p:nvPr/>
          </p:nvSpPr>
          <p:spPr bwMode="auto">
            <a:xfrm>
              <a:off x="7225599" y="4639238"/>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2" name="Oval 55"/>
            <p:cNvSpPr>
              <a:spLocks noChangeAspect="1"/>
            </p:cNvSpPr>
            <p:nvPr/>
          </p:nvSpPr>
          <p:spPr bwMode="auto">
            <a:xfrm>
              <a:off x="6565199" y="4563037"/>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3" name="Oval 152"/>
            <p:cNvSpPr>
              <a:spLocks noChangeAspect="1"/>
            </p:cNvSpPr>
            <p:nvPr/>
          </p:nvSpPr>
          <p:spPr bwMode="auto">
            <a:xfrm>
              <a:off x="6685093" y="4942586"/>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4" name="Oval 153"/>
            <p:cNvSpPr>
              <a:spLocks noChangeAspect="1"/>
            </p:cNvSpPr>
            <p:nvPr/>
          </p:nvSpPr>
          <p:spPr bwMode="auto">
            <a:xfrm>
              <a:off x="5779160" y="5061119"/>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5" name="Oval 84"/>
            <p:cNvSpPr>
              <a:spLocks noChangeAspect="1"/>
            </p:cNvSpPr>
            <p:nvPr/>
          </p:nvSpPr>
          <p:spPr bwMode="auto">
            <a:xfrm>
              <a:off x="7166332" y="5875371"/>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6" name="Oval 88"/>
            <p:cNvSpPr>
              <a:spLocks noChangeAspect="1"/>
            </p:cNvSpPr>
            <p:nvPr/>
          </p:nvSpPr>
          <p:spPr bwMode="auto">
            <a:xfrm>
              <a:off x="6922160" y="5848520"/>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7" name="Oval 89"/>
            <p:cNvSpPr>
              <a:spLocks noChangeAspect="1"/>
            </p:cNvSpPr>
            <p:nvPr/>
          </p:nvSpPr>
          <p:spPr bwMode="auto">
            <a:xfrm>
              <a:off x="5846893" y="4637786"/>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8" name="Oval 92"/>
            <p:cNvSpPr>
              <a:spLocks noChangeAspect="1"/>
            </p:cNvSpPr>
            <p:nvPr/>
          </p:nvSpPr>
          <p:spPr bwMode="auto">
            <a:xfrm>
              <a:off x="7269293" y="5518320"/>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59" name="Oval 158"/>
            <p:cNvSpPr>
              <a:spLocks noChangeAspect="1"/>
            </p:cNvSpPr>
            <p:nvPr/>
          </p:nvSpPr>
          <p:spPr bwMode="auto">
            <a:xfrm>
              <a:off x="6361998" y="4867837"/>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60" name="Oval 159"/>
            <p:cNvSpPr>
              <a:spLocks noChangeAspect="1"/>
            </p:cNvSpPr>
            <p:nvPr/>
          </p:nvSpPr>
          <p:spPr bwMode="auto">
            <a:xfrm>
              <a:off x="6607532" y="5316572"/>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61" name="Oval 160"/>
            <p:cNvSpPr>
              <a:spLocks noChangeAspect="1"/>
            </p:cNvSpPr>
            <p:nvPr/>
          </p:nvSpPr>
          <p:spPr bwMode="auto">
            <a:xfrm>
              <a:off x="6505932" y="5617544"/>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62" name="Freeform 67"/>
            <p:cNvSpPr>
              <a:spLocks/>
            </p:cNvSpPr>
            <p:nvPr/>
          </p:nvSpPr>
          <p:spPr bwMode="auto">
            <a:xfrm rot="1015649" flipV="1">
              <a:off x="6254330" y="4437753"/>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63" name="Freeform 53"/>
            <p:cNvSpPr>
              <a:spLocks/>
            </p:cNvSpPr>
            <p:nvPr/>
          </p:nvSpPr>
          <p:spPr bwMode="auto">
            <a:xfrm rot="14001149" flipV="1">
              <a:off x="6635068" y="5675387"/>
              <a:ext cx="286544" cy="247769"/>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8000"/>
              </a:solidFill>
              <a:prstDash val="solid"/>
              <a:round/>
              <a:headEnd/>
              <a:tailEnd/>
            </a:ln>
            <a:effectLst/>
          </p:spPr>
          <p:txBody>
            <a:bodyPr wrap="none" anchor="ctr">
              <a:prstTxWarp prst="textNoShape">
                <a:avLst/>
              </a:prstTxWarp>
            </a:bodyPr>
            <a:lstStyle/>
            <a:p>
              <a:endParaRPr lang="en-US" sz="2800"/>
            </a:p>
          </p:txBody>
        </p:sp>
        <p:sp>
          <p:nvSpPr>
            <p:cNvPr id="164" name="Freeform 50"/>
            <p:cNvSpPr>
              <a:spLocks/>
            </p:cNvSpPr>
            <p:nvPr/>
          </p:nvSpPr>
          <p:spPr bwMode="auto">
            <a:xfrm rot="977139">
              <a:off x="5878780" y="4916164"/>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165" name="Freeform 50"/>
            <p:cNvSpPr>
              <a:spLocks/>
            </p:cNvSpPr>
            <p:nvPr/>
          </p:nvSpPr>
          <p:spPr bwMode="auto">
            <a:xfrm rot="17643871">
              <a:off x="6843981" y="4628296"/>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166" name="Freeform 70"/>
            <p:cNvSpPr>
              <a:spLocks/>
            </p:cNvSpPr>
            <p:nvPr/>
          </p:nvSpPr>
          <p:spPr bwMode="auto">
            <a:xfrm rot="18134787" flipH="1">
              <a:off x="7125542" y="5540510"/>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67" name="Freeform 70"/>
            <p:cNvSpPr>
              <a:spLocks/>
            </p:cNvSpPr>
            <p:nvPr/>
          </p:nvSpPr>
          <p:spPr bwMode="auto">
            <a:xfrm rot="18134787" flipH="1">
              <a:off x="5957141" y="4634577"/>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68" name="Freeform 70"/>
            <p:cNvSpPr>
              <a:spLocks/>
            </p:cNvSpPr>
            <p:nvPr/>
          </p:nvSpPr>
          <p:spPr bwMode="auto">
            <a:xfrm rot="18134787" flipH="1">
              <a:off x="6499009" y="5218777"/>
              <a:ext cx="346180"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66FF"/>
              </a:solidFill>
              <a:prstDash val="solid"/>
              <a:round/>
              <a:headEnd/>
              <a:tailEnd/>
            </a:ln>
            <a:effectLst/>
          </p:spPr>
          <p:txBody>
            <a:bodyPr wrap="none" anchor="ctr">
              <a:prstTxWarp prst="textNoShape">
                <a:avLst/>
              </a:prstTxWarp>
            </a:bodyPr>
            <a:lstStyle/>
            <a:p>
              <a:endParaRPr lang="en-US" sz="2800"/>
            </a:p>
          </p:txBody>
        </p:sp>
        <p:sp>
          <p:nvSpPr>
            <p:cNvPr id="169" name="Freeform 64"/>
            <p:cNvSpPr>
              <a:spLocks/>
            </p:cNvSpPr>
            <p:nvPr/>
          </p:nvSpPr>
          <p:spPr bwMode="auto">
            <a:xfrm rot="6377138">
              <a:off x="6322900" y="4730303"/>
              <a:ext cx="215271" cy="214287"/>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170" name="Freeform 73"/>
            <p:cNvSpPr>
              <a:spLocks/>
            </p:cNvSpPr>
            <p:nvPr/>
          </p:nvSpPr>
          <p:spPr bwMode="auto">
            <a:xfrm rot="19268150" flipH="1">
              <a:off x="6377891" y="5054415"/>
              <a:ext cx="215271" cy="19687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339966"/>
              </a:solidFill>
              <a:prstDash val="solid"/>
              <a:round/>
              <a:headEnd/>
              <a:tailEnd/>
            </a:ln>
            <a:effectLst/>
          </p:spPr>
          <p:txBody>
            <a:bodyPr wrap="none" anchor="ctr">
              <a:prstTxWarp prst="textNoShape">
                <a:avLst/>
              </a:prstTxWarp>
            </a:bodyPr>
            <a:lstStyle/>
            <a:p>
              <a:endParaRPr lang="en-US" sz="2800"/>
            </a:p>
          </p:txBody>
        </p:sp>
        <p:cxnSp>
          <p:nvCxnSpPr>
            <p:cNvPr id="171" name="Straight Connector 170"/>
            <p:cNvCxnSpPr/>
            <p:nvPr/>
          </p:nvCxnSpPr>
          <p:spPr bwMode="auto">
            <a:xfrm rot="10800000" flipV="1">
              <a:off x="7061200" y="5308600"/>
              <a:ext cx="571500" cy="203200"/>
            </a:xfrm>
            <a:prstGeom prst="line">
              <a:avLst/>
            </a:prstGeom>
            <a:noFill/>
            <a:ln w="34925" cap="flat" cmpd="sng" algn="ctr">
              <a:solidFill>
                <a:srgbClr val="FFFFFF"/>
              </a:solidFill>
              <a:prstDash val="solid"/>
              <a:round/>
              <a:headEnd type="none" w="med" len="med"/>
              <a:tailEnd type="none" w="med" len="med"/>
            </a:ln>
            <a:effectLst/>
          </p:spPr>
        </p:cxnSp>
        <p:sp>
          <p:nvSpPr>
            <p:cNvPr id="172" name="Oval 171"/>
            <p:cNvSpPr>
              <a:spLocks noChangeAspect="1"/>
            </p:cNvSpPr>
            <p:nvPr/>
          </p:nvSpPr>
          <p:spPr bwMode="auto">
            <a:xfrm>
              <a:off x="6371826" y="5967053"/>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73" name="Oval 83"/>
            <p:cNvSpPr>
              <a:spLocks noChangeAspect="1"/>
            </p:cNvSpPr>
            <p:nvPr/>
          </p:nvSpPr>
          <p:spPr bwMode="auto">
            <a:xfrm>
              <a:off x="4888798" y="5274239"/>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74" name="Oval 173"/>
            <p:cNvSpPr>
              <a:spLocks noChangeAspect="1"/>
            </p:cNvSpPr>
            <p:nvPr/>
          </p:nvSpPr>
          <p:spPr bwMode="auto">
            <a:xfrm>
              <a:off x="6082598" y="6027244"/>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75" name="Oval 174"/>
            <p:cNvSpPr>
              <a:spLocks noChangeAspect="1"/>
            </p:cNvSpPr>
            <p:nvPr/>
          </p:nvSpPr>
          <p:spPr bwMode="auto">
            <a:xfrm>
              <a:off x="5305027" y="6000919"/>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76" name="Oval 175"/>
            <p:cNvSpPr>
              <a:spLocks noChangeAspect="1"/>
            </p:cNvSpPr>
            <p:nvPr/>
          </p:nvSpPr>
          <p:spPr bwMode="auto">
            <a:xfrm>
              <a:off x="5516694" y="5819818"/>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77" name="Freeform 53"/>
            <p:cNvSpPr>
              <a:spLocks/>
            </p:cNvSpPr>
            <p:nvPr/>
          </p:nvSpPr>
          <p:spPr bwMode="auto">
            <a:xfrm rot="10359501" flipV="1">
              <a:off x="5720668" y="5506055"/>
              <a:ext cx="286544" cy="247769"/>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008000"/>
              </a:solidFill>
              <a:prstDash val="solid"/>
              <a:round/>
              <a:headEnd/>
              <a:tailEnd/>
            </a:ln>
            <a:effectLst/>
          </p:spPr>
          <p:txBody>
            <a:bodyPr wrap="none" anchor="ctr">
              <a:prstTxWarp prst="textNoShape">
                <a:avLst/>
              </a:prstTxWarp>
            </a:bodyPr>
            <a:lstStyle/>
            <a:p>
              <a:endParaRPr lang="en-US" sz="2800"/>
            </a:p>
          </p:txBody>
        </p:sp>
        <p:sp>
          <p:nvSpPr>
            <p:cNvPr id="178" name="Freeform 50"/>
            <p:cNvSpPr>
              <a:spLocks/>
            </p:cNvSpPr>
            <p:nvPr/>
          </p:nvSpPr>
          <p:spPr bwMode="auto">
            <a:xfrm rot="977139">
              <a:off x="5573981" y="5822096"/>
              <a:ext cx="263272" cy="300001"/>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00FF"/>
              </a:solidFill>
              <a:prstDash val="solid"/>
              <a:round/>
              <a:headEnd/>
              <a:tailEnd/>
            </a:ln>
            <a:effectLst/>
          </p:spPr>
          <p:txBody>
            <a:bodyPr wrap="none" anchor="ctr">
              <a:prstTxWarp prst="textNoShape">
                <a:avLst/>
              </a:prstTxWarp>
            </a:bodyPr>
            <a:lstStyle/>
            <a:p>
              <a:endParaRPr lang="en-US" sz="2800"/>
            </a:p>
          </p:txBody>
        </p:sp>
        <p:sp>
          <p:nvSpPr>
            <p:cNvPr id="179" name="Oval 178"/>
            <p:cNvSpPr>
              <a:spLocks noChangeAspect="1"/>
            </p:cNvSpPr>
            <p:nvPr/>
          </p:nvSpPr>
          <p:spPr bwMode="auto">
            <a:xfrm>
              <a:off x="5947132" y="5798645"/>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80" name="Oval 179"/>
            <p:cNvSpPr>
              <a:spLocks noChangeAspect="1"/>
            </p:cNvSpPr>
            <p:nvPr/>
          </p:nvSpPr>
          <p:spPr bwMode="auto">
            <a:xfrm>
              <a:off x="6210960" y="5752086"/>
              <a:ext cx="135073" cy="13224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81" name="Oval 180"/>
            <p:cNvSpPr>
              <a:spLocks noChangeAspect="1"/>
            </p:cNvSpPr>
            <p:nvPr/>
          </p:nvSpPr>
          <p:spPr bwMode="auto">
            <a:xfrm>
              <a:off x="5718532" y="5457204"/>
              <a:ext cx="135073" cy="132248"/>
            </a:xfrm>
            <a:prstGeom prst="ellipse">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82" name="Freeform 67"/>
            <p:cNvSpPr>
              <a:spLocks/>
            </p:cNvSpPr>
            <p:nvPr/>
          </p:nvSpPr>
          <p:spPr bwMode="auto">
            <a:xfrm rot="1015649" flipV="1">
              <a:off x="6059597" y="5369086"/>
              <a:ext cx="144000" cy="385716"/>
            </a:xfrm>
            <a:custGeom>
              <a:avLst/>
              <a:gdLst/>
              <a:ahLst/>
              <a:cxnLst>
                <a:cxn ang="0">
                  <a:pos x="0" y="240"/>
                </a:cxn>
                <a:cxn ang="0">
                  <a:pos x="49" y="225"/>
                </a:cxn>
                <a:cxn ang="0">
                  <a:pos x="53" y="230"/>
                </a:cxn>
                <a:cxn ang="0">
                  <a:pos x="82" y="259"/>
                </a:cxn>
                <a:cxn ang="0">
                  <a:pos x="111" y="249"/>
                </a:cxn>
                <a:cxn ang="0">
                  <a:pos x="121" y="220"/>
                </a:cxn>
                <a:cxn ang="0">
                  <a:pos x="116" y="172"/>
                </a:cxn>
                <a:cxn ang="0">
                  <a:pos x="73" y="148"/>
                </a:cxn>
                <a:cxn ang="0">
                  <a:pos x="92" y="201"/>
                </a:cxn>
                <a:cxn ang="0">
                  <a:pos x="121" y="211"/>
                </a:cxn>
                <a:cxn ang="0">
                  <a:pos x="188" y="163"/>
                </a:cxn>
                <a:cxn ang="0">
                  <a:pos x="145" y="100"/>
                </a:cxn>
                <a:cxn ang="0">
                  <a:pos x="193" y="172"/>
                </a:cxn>
                <a:cxn ang="0">
                  <a:pos x="246" y="105"/>
                </a:cxn>
                <a:cxn ang="0">
                  <a:pos x="212" y="52"/>
                </a:cxn>
                <a:cxn ang="0">
                  <a:pos x="270" y="129"/>
                </a:cxn>
                <a:cxn ang="0">
                  <a:pos x="308" y="100"/>
                </a:cxn>
                <a:cxn ang="0">
                  <a:pos x="274" y="14"/>
                </a:cxn>
                <a:cxn ang="0">
                  <a:pos x="284" y="81"/>
                </a:cxn>
                <a:cxn ang="0">
                  <a:pos x="313" y="91"/>
                </a:cxn>
                <a:cxn ang="0">
                  <a:pos x="361" y="0"/>
                </a:cxn>
              </a:cxnLst>
              <a:rect l="0" t="0" r="r" b="b"/>
              <a:pathLst>
                <a:path w="361" h="259">
                  <a:moveTo>
                    <a:pt x="0" y="240"/>
                  </a:moveTo>
                  <a:cubicBezTo>
                    <a:pt x="39" y="231"/>
                    <a:pt x="36" y="217"/>
                    <a:pt x="49" y="225"/>
                  </a:cubicBezTo>
                  <a:cubicBezTo>
                    <a:pt x="58" y="230"/>
                    <a:pt x="43" y="227"/>
                    <a:pt x="53" y="230"/>
                  </a:cubicBezTo>
                  <a:cubicBezTo>
                    <a:pt x="58" y="232"/>
                    <a:pt x="82" y="259"/>
                    <a:pt x="82" y="259"/>
                  </a:cubicBezTo>
                  <a:cubicBezTo>
                    <a:pt x="92" y="256"/>
                    <a:pt x="108" y="259"/>
                    <a:pt x="111" y="249"/>
                  </a:cubicBezTo>
                  <a:cubicBezTo>
                    <a:pt x="114" y="239"/>
                    <a:pt x="121" y="220"/>
                    <a:pt x="121" y="220"/>
                  </a:cubicBezTo>
                  <a:cubicBezTo>
                    <a:pt x="119" y="204"/>
                    <a:pt x="121" y="187"/>
                    <a:pt x="116" y="172"/>
                  </a:cubicBezTo>
                  <a:cubicBezTo>
                    <a:pt x="111" y="156"/>
                    <a:pt x="73" y="148"/>
                    <a:pt x="73" y="148"/>
                  </a:cubicBezTo>
                  <a:cubicBezTo>
                    <a:pt x="76" y="172"/>
                    <a:pt x="70" y="189"/>
                    <a:pt x="92" y="201"/>
                  </a:cubicBezTo>
                  <a:cubicBezTo>
                    <a:pt x="101" y="206"/>
                    <a:pt x="121" y="211"/>
                    <a:pt x="121" y="211"/>
                  </a:cubicBezTo>
                  <a:cubicBezTo>
                    <a:pt x="170" y="205"/>
                    <a:pt x="172" y="207"/>
                    <a:pt x="188" y="163"/>
                  </a:cubicBezTo>
                  <a:cubicBezTo>
                    <a:pt x="183" y="126"/>
                    <a:pt x="180" y="113"/>
                    <a:pt x="145" y="100"/>
                  </a:cubicBezTo>
                  <a:cubicBezTo>
                    <a:pt x="119" y="139"/>
                    <a:pt x="160" y="163"/>
                    <a:pt x="193" y="172"/>
                  </a:cubicBezTo>
                  <a:cubicBezTo>
                    <a:pt x="240" y="166"/>
                    <a:pt x="235" y="148"/>
                    <a:pt x="246" y="105"/>
                  </a:cubicBezTo>
                  <a:cubicBezTo>
                    <a:pt x="241" y="74"/>
                    <a:pt x="242" y="63"/>
                    <a:pt x="212" y="52"/>
                  </a:cubicBezTo>
                  <a:cubicBezTo>
                    <a:pt x="182" y="97"/>
                    <a:pt x="241" y="112"/>
                    <a:pt x="270" y="129"/>
                  </a:cubicBezTo>
                  <a:cubicBezTo>
                    <a:pt x="292" y="123"/>
                    <a:pt x="301" y="122"/>
                    <a:pt x="308" y="100"/>
                  </a:cubicBezTo>
                  <a:cubicBezTo>
                    <a:pt x="304" y="50"/>
                    <a:pt x="317" y="28"/>
                    <a:pt x="274" y="14"/>
                  </a:cubicBezTo>
                  <a:cubicBezTo>
                    <a:pt x="264" y="30"/>
                    <a:pt x="264" y="69"/>
                    <a:pt x="284" y="81"/>
                  </a:cubicBezTo>
                  <a:cubicBezTo>
                    <a:pt x="293" y="86"/>
                    <a:pt x="313" y="91"/>
                    <a:pt x="313" y="91"/>
                  </a:cubicBezTo>
                  <a:cubicBezTo>
                    <a:pt x="361" y="74"/>
                    <a:pt x="287" y="0"/>
                    <a:pt x="361" y="0"/>
                  </a:cubicBezTo>
                </a:path>
              </a:pathLst>
            </a:custGeom>
            <a:noFill/>
            <a:ln w="9525" cap="flat" cmpd="sng">
              <a:solidFill>
                <a:srgbClr val="FF9900"/>
              </a:solidFill>
              <a:prstDash val="solid"/>
              <a:round/>
              <a:headEnd/>
              <a:tailEnd/>
            </a:ln>
            <a:effectLst/>
          </p:spPr>
          <p:txBody>
            <a:bodyPr wrap="none" anchor="ctr">
              <a:prstTxWarp prst="textNoShape">
                <a:avLst/>
              </a:prstTxWarp>
            </a:bodyPr>
            <a:lstStyle/>
            <a:p>
              <a:endParaRPr lang="en-US" sz="2800"/>
            </a:p>
          </p:txBody>
        </p:sp>
        <p:sp>
          <p:nvSpPr>
            <p:cNvPr id="183" name="Oval 182"/>
            <p:cNvSpPr>
              <a:spLocks noChangeAspect="1"/>
            </p:cNvSpPr>
            <p:nvPr/>
          </p:nvSpPr>
          <p:spPr bwMode="auto">
            <a:xfrm>
              <a:off x="5337532" y="5544646"/>
              <a:ext cx="135073" cy="132248"/>
            </a:xfrm>
            <a:prstGeom prst="ellipse">
              <a:avLst/>
            </a:prstGeom>
            <a:solidFill>
              <a:srgbClr val="FF2D2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grpSp>
          <p:nvGrpSpPr>
            <p:cNvPr id="184" name="Group 96"/>
            <p:cNvGrpSpPr/>
            <p:nvPr/>
          </p:nvGrpSpPr>
          <p:grpSpPr>
            <a:xfrm rot="19295992">
              <a:off x="5038137" y="5520266"/>
              <a:ext cx="365760" cy="365760"/>
              <a:chOff x="3903134" y="4648200"/>
              <a:chExt cx="365760" cy="365760"/>
            </a:xfrm>
          </p:grpSpPr>
          <p:sp>
            <p:nvSpPr>
              <p:cNvPr id="186" name="Oval 185"/>
              <p:cNvSpPr>
                <a:spLocks noChangeAspect="1"/>
              </p:cNvSpPr>
              <p:nvPr/>
            </p:nvSpPr>
            <p:spPr bwMode="auto">
              <a:xfrm>
                <a:off x="3903134" y="4648200"/>
                <a:ext cx="365760" cy="365760"/>
              </a:xfrm>
              <a:prstGeom prst="ellipse">
                <a:avLst/>
              </a:prstGeom>
              <a:gradFill flip="none" rotWithShape="1">
                <a:gsLst>
                  <a:gs pos="30000">
                    <a:srgbClr val="66FF66"/>
                  </a:gs>
                  <a:gs pos="64000">
                    <a:srgbClr val="FFFF00"/>
                  </a:gs>
                </a:gsLst>
                <a:path path="circle">
                  <a:fillToRect l="50000" t="50000" r="50000" b="50000"/>
                </a:path>
                <a:tileRect/>
              </a:gradFill>
              <a:ln w="9525" cap="flat" cmpd="sng" algn="ctr">
                <a:noFill/>
                <a:prstDash val="solid"/>
                <a:round/>
                <a:headEnd type="none" w="med" len="med"/>
                <a:tailEnd type="none" w="med" len="med"/>
              </a:ln>
              <a:effectLst>
                <a:glow rad="101600">
                  <a:srgbClr val="FFFF00">
                    <a:alpha val="75000"/>
                  </a:srgbClr>
                </a:glow>
                <a:softEdge rad="25400"/>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87" name="Oval 186"/>
              <p:cNvSpPr>
                <a:spLocks noChangeAspect="1"/>
              </p:cNvSpPr>
              <p:nvPr/>
            </p:nvSpPr>
            <p:spPr bwMode="auto">
              <a:xfrm>
                <a:off x="4025199" y="4672578"/>
                <a:ext cx="135073" cy="132248"/>
              </a:xfrm>
              <a:prstGeom prst="ellipse">
                <a:avLst/>
              </a:pr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88" name="Oval 81"/>
              <p:cNvSpPr>
                <a:spLocks noChangeAspect="1"/>
              </p:cNvSpPr>
              <p:nvPr/>
            </p:nvSpPr>
            <p:spPr bwMode="auto">
              <a:xfrm>
                <a:off x="4126798" y="4825504"/>
                <a:ext cx="135073" cy="132248"/>
              </a:xfrm>
              <a:prstGeom prst="ellipse">
                <a:avLst/>
              </a:prstGeom>
              <a:solidFill>
                <a:srgbClr val="008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0" i="0" u="none" strike="noStrike" cap="none" normalizeH="0" baseline="0">
                  <a:ln>
                    <a:noFill/>
                  </a:ln>
                  <a:solidFill>
                    <a:schemeClr val="tx1"/>
                  </a:solidFill>
                  <a:effectLst/>
                  <a:latin typeface="Arial" pitchFamily="-65" charset="0"/>
                </a:endParaRPr>
              </a:p>
            </p:txBody>
          </p:sp>
          <p:sp>
            <p:nvSpPr>
              <p:cNvPr id="189" name="Oval 188"/>
              <p:cNvSpPr>
                <a:spLocks noChangeAspect="1"/>
              </p:cNvSpPr>
              <p:nvPr/>
            </p:nvSpPr>
            <p:spPr bwMode="auto">
              <a:xfrm>
                <a:off x="3941893" y="4824053"/>
                <a:ext cx="135073" cy="132248"/>
              </a:xfrm>
              <a:prstGeom prst="ellipse">
                <a:avLst/>
              </a:pr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3600" b="1" i="0" u="none" strike="noStrike" cap="none" normalizeH="0" baseline="0" dirty="0">
                  <a:ln>
                    <a:noFill/>
                  </a:ln>
                  <a:solidFill>
                    <a:schemeClr val="tx1"/>
                  </a:solidFill>
                  <a:effectLst/>
                  <a:latin typeface="Arial" pitchFamily="-65" charset="0"/>
                </a:endParaRPr>
              </a:p>
            </p:txBody>
          </p:sp>
        </p:grpSp>
        <p:cxnSp>
          <p:nvCxnSpPr>
            <p:cNvPr id="185" name="Straight Connector 184"/>
            <p:cNvCxnSpPr/>
            <p:nvPr/>
          </p:nvCxnSpPr>
          <p:spPr bwMode="auto">
            <a:xfrm rot="10800000" flipV="1">
              <a:off x="1333500" y="6032500"/>
              <a:ext cx="1714500" cy="342900"/>
            </a:xfrm>
            <a:prstGeom prst="line">
              <a:avLst/>
            </a:prstGeom>
            <a:noFill/>
            <a:ln w="34925" cap="flat" cmpd="sng" algn="ctr">
              <a:solidFill>
                <a:srgbClr val="FFFFFF"/>
              </a:solidFill>
              <a:prstDash val="solid"/>
              <a:round/>
              <a:headEnd type="none" w="med" len="med"/>
              <a:tailEnd type="none" w="med" len="med"/>
            </a:ln>
            <a:effectLst/>
          </p:spPr>
        </p:cxnSp>
        <p:cxnSp>
          <p:nvCxnSpPr>
            <p:cNvPr id="142" name="Straight Connector 141"/>
            <p:cNvCxnSpPr/>
            <p:nvPr/>
          </p:nvCxnSpPr>
          <p:spPr bwMode="auto">
            <a:xfrm rot="10800000">
              <a:off x="2044700" y="1511300"/>
              <a:ext cx="482600" cy="355600"/>
            </a:xfrm>
            <a:prstGeom prst="line">
              <a:avLst/>
            </a:prstGeom>
            <a:noFill/>
            <a:ln w="34925" cap="flat" cmpd="sng" algn="ctr">
              <a:solidFill>
                <a:srgbClr val="FFFFFF"/>
              </a:solidFill>
              <a:prstDash val="solid"/>
              <a:round/>
              <a:headEnd type="none" w="med" len="med"/>
              <a:tailEnd type="none" w="med" len="med"/>
            </a:ln>
            <a:effectLst/>
          </p:spPr>
        </p:cxnSp>
      </p:grpSp>
      <p:sp>
        <p:nvSpPr>
          <p:cNvPr id="256" name="Date Placeholder 255"/>
          <p:cNvSpPr>
            <a:spLocks noGrp="1"/>
          </p:cNvSpPr>
          <p:nvPr>
            <p:ph type="dt" sz="half" idx="10"/>
          </p:nvPr>
        </p:nvSpPr>
        <p:spPr/>
        <p:txBody>
          <a:bodyPr/>
          <a:lstStyle/>
          <a:p>
            <a:r>
              <a:rPr lang="en-US" smtClean="0"/>
              <a:t>24/Feb/2012</a:t>
            </a:r>
            <a:endParaRPr lang="en-US"/>
          </a:p>
        </p:txBody>
      </p:sp>
      <p:sp>
        <p:nvSpPr>
          <p:cNvPr id="257" name="Slide Number Placeholder 256"/>
          <p:cNvSpPr>
            <a:spLocks noGrp="1"/>
          </p:cNvSpPr>
          <p:nvPr>
            <p:ph type="sldNum" sz="quarter" idx="12"/>
          </p:nvPr>
        </p:nvSpPr>
        <p:spPr/>
        <p:txBody>
          <a:bodyPr/>
          <a:lstStyle/>
          <a:p>
            <a:fld id="{7B660C13-E54D-0E4A-8839-071A12A2BABD}" type="slidenum">
              <a:rPr lang="en-US" smtClean="0"/>
              <a:pPr/>
              <a:t>2</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Brief History of the Universe</a:t>
            </a:r>
            <a:endParaRPr lang="en-US" sz="3600" dirty="0"/>
          </a:p>
        </p:txBody>
      </p:sp>
      <p:sp>
        <p:nvSpPr>
          <p:cNvPr id="3" name="Content Placeholder 2"/>
          <p:cNvSpPr>
            <a:spLocks noGrp="1"/>
          </p:cNvSpPr>
          <p:nvPr>
            <p:ph idx="1"/>
          </p:nvPr>
        </p:nvSpPr>
        <p:spPr/>
        <p:txBody>
          <a:bodyPr/>
          <a:lstStyle/>
          <a:p>
            <a:endParaRPr lang="en-US" dirty="0"/>
          </a:p>
        </p:txBody>
      </p:sp>
      <p:pic>
        <p:nvPicPr>
          <p:cNvPr id="4" name="Picture 7" descr="universe_original"/>
          <p:cNvPicPr>
            <a:picLocks noChangeAspect="1" noChangeArrowheads="1"/>
          </p:cNvPicPr>
          <p:nvPr/>
        </p:nvPicPr>
        <p:blipFill>
          <a:blip r:embed="rId2"/>
          <a:srcRect/>
          <a:stretch>
            <a:fillRect/>
          </a:stretch>
        </p:blipFill>
        <p:spPr bwMode="auto">
          <a:xfrm>
            <a:off x="728663" y="23812"/>
            <a:ext cx="8072437" cy="6834188"/>
          </a:xfrm>
          <a:prstGeom prst="rect">
            <a:avLst/>
          </a:prstGeom>
          <a:noFill/>
          <a:ln w="9525">
            <a:noFill/>
            <a:miter lim="800000"/>
            <a:headEnd/>
            <a:tailEnd/>
          </a:ln>
        </p:spPr>
      </p:pic>
      <p:sp>
        <p:nvSpPr>
          <p:cNvPr id="5" name="Freeform 4"/>
          <p:cNvSpPr/>
          <p:nvPr/>
        </p:nvSpPr>
        <p:spPr>
          <a:xfrm>
            <a:off x="3479800" y="1574800"/>
            <a:ext cx="1066800" cy="2794000"/>
          </a:xfrm>
          <a:custGeom>
            <a:avLst/>
            <a:gdLst>
              <a:gd name="connsiteX0" fmla="*/ 127000 w 1066800"/>
              <a:gd name="connsiteY0" fmla="*/ 254000 h 2794000"/>
              <a:gd name="connsiteX1" fmla="*/ 774700 w 1066800"/>
              <a:gd name="connsiteY1" fmla="*/ 0 h 2794000"/>
              <a:gd name="connsiteX2" fmla="*/ 1066800 w 1066800"/>
              <a:gd name="connsiteY2" fmla="*/ 952500 h 2794000"/>
              <a:gd name="connsiteX3" fmla="*/ 1041400 w 1066800"/>
              <a:gd name="connsiteY3" fmla="*/ 1828800 h 2794000"/>
              <a:gd name="connsiteX4" fmla="*/ 736600 w 1066800"/>
              <a:gd name="connsiteY4" fmla="*/ 2794000 h 2794000"/>
              <a:gd name="connsiteX5" fmla="*/ 0 w 1066800"/>
              <a:gd name="connsiteY5" fmla="*/ 2501900 h 2794000"/>
              <a:gd name="connsiteX6" fmla="*/ 215900 w 1066800"/>
              <a:gd name="connsiteY6" fmla="*/ 1536700 h 2794000"/>
              <a:gd name="connsiteX7" fmla="*/ 152400 w 1066800"/>
              <a:gd name="connsiteY7" fmla="*/ 304800 h 279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2794000">
                <a:moveTo>
                  <a:pt x="127000" y="254000"/>
                </a:moveTo>
                <a:lnTo>
                  <a:pt x="774700" y="0"/>
                </a:lnTo>
                <a:lnTo>
                  <a:pt x="1066800" y="952500"/>
                </a:lnTo>
                <a:lnTo>
                  <a:pt x="1041400" y="1828800"/>
                </a:lnTo>
                <a:lnTo>
                  <a:pt x="736600" y="2794000"/>
                </a:lnTo>
                <a:lnTo>
                  <a:pt x="0" y="2501900"/>
                </a:lnTo>
                <a:lnTo>
                  <a:pt x="215900" y="1536700"/>
                </a:lnTo>
                <a:lnTo>
                  <a:pt x="152400" y="30480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Date Placeholder 5"/>
          <p:cNvSpPr>
            <a:spLocks noGrp="1"/>
          </p:cNvSpPr>
          <p:nvPr>
            <p:ph type="dt" sz="half" idx="10"/>
          </p:nvPr>
        </p:nvSpPr>
        <p:spPr/>
        <p:txBody>
          <a:bodyPr/>
          <a:lstStyle/>
          <a:p>
            <a:r>
              <a:rPr lang="en-US" smtClean="0"/>
              <a:t>24/Feb/2012</a:t>
            </a:r>
            <a:endParaRPr lang="en-US"/>
          </a:p>
        </p:txBody>
      </p:sp>
      <p:sp>
        <p:nvSpPr>
          <p:cNvPr id="7" name="Slide Number Placeholder 6"/>
          <p:cNvSpPr>
            <a:spLocks noGrp="1"/>
          </p:cNvSpPr>
          <p:nvPr>
            <p:ph type="sldNum" sz="quarter" idx="12"/>
          </p:nvPr>
        </p:nvSpPr>
        <p:spPr/>
        <p:txBody>
          <a:bodyPr/>
          <a:lstStyle/>
          <a:p>
            <a:fld id="{7B660C13-E54D-0E4A-8839-071A12A2BABD}"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ALICE Collaboration</a:t>
            </a:r>
            <a:endParaRPr lang="en-US" dirty="0"/>
          </a:p>
        </p:txBody>
      </p:sp>
      <p:sp>
        <p:nvSpPr>
          <p:cNvPr id="3" name="Content Placeholder 2"/>
          <p:cNvSpPr>
            <a:spLocks noGrp="1"/>
          </p:cNvSpPr>
          <p:nvPr>
            <p:ph idx="1"/>
          </p:nvPr>
        </p:nvSpPr>
        <p:spPr>
          <a:xfrm>
            <a:off x="596900" y="1426464"/>
            <a:ext cx="4267200" cy="5431536"/>
          </a:xfrm>
        </p:spPr>
        <p:txBody>
          <a:bodyPr>
            <a:normAutofit fontScale="85000" lnSpcReduction="20000"/>
          </a:bodyPr>
          <a:lstStyle/>
          <a:p>
            <a:r>
              <a:rPr lang="en-US" sz="3200" dirty="0" smtClean="0"/>
              <a:t>More than 1,000 physicists, engineers and technicians</a:t>
            </a:r>
          </a:p>
          <a:p>
            <a:r>
              <a:rPr lang="en-US" sz="3200" dirty="0" smtClean="0"/>
              <a:t>Including 200 students</a:t>
            </a:r>
          </a:p>
          <a:p>
            <a:r>
              <a:rPr lang="en-US" sz="3200" dirty="0" smtClean="0"/>
              <a:t>From 111 institutions</a:t>
            </a:r>
          </a:p>
          <a:p>
            <a:r>
              <a:rPr lang="en-US" sz="3200" dirty="0" smtClean="0"/>
              <a:t>In 31 countries</a:t>
            </a:r>
          </a:p>
          <a:p>
            <a:r>
              <a:rPr lang="en-US" sz="3200" dirty="0" smtClean="0"/>
              <a:t>Africa, Americas, Asia, Europe</a:t>
            </a:r>
          </a:p>
          <a:p>
            <a:r>
              <a:rPr lang="en-US" sz="3200" dirty="0" smtClean="0"/>
              <a:t>US in ALICE:</a:t>
            </a:r>
          </a:p>
          <a:p>
            <a:pPr lvl="1"/>
            <a:r>
              <a:rPr lang="en-US" sz="1946" kern="0" dirty="0" smtClean="0">
                <a:solidFill>
                  <a:srgbClr val="EAEAEA"/>
                </a:solidFill>
                <a:ea typeface="ＭＳ Ｐゴシック" pitchFamily="-65" charset="-128"/>
                <a:cs typeface="ＭＳ Ｐゴシック"/>
              </a:rPr>
              <a:t>53 physicists, engineers and students</a:t>
            </a:r>
          </a:p>
          <a:p>
            <a:pPr lvl="1"/>
            <a:r>
              <a:rPr lang="en-US" sz="1946" kern="0" dirty="0" smtClean="0">
                <a:solidFill>
                  <a:srgbClr val="EAEAEA"/>
                </a:solidFill>
                <a:ea typeface="ＭＳ Ｐゴシック" pitchFamily="-65" charset="-128"/>
                <a:cs typeface="ＭＳ Ｐゴシック"/>
              </a:rPr>
              <a:t>11 universities and laboratories</a:t>
            </a:r>
          </a:p>
          <a:p>
            <a:pPr lvl="1"/>
            <a:r>
              <a:rPr lang="en-US" sz="1946" kern="0" dirty="0" smtClean="0">
                <a:solidFill>
                  <a:srgbClr val="EAEAEA"/>
                </a:solidFill>
                <a:ea typeface="ＭＳ Ｐゴシック" pitchFamily="-65" charset="-128"/>
                <a:cs typeface="ＭＳ Ｐゴシック"/>
              </a:rPr>
              <a:t>1 supercomputer center</a:t>
            </a:r>
          </a:p>
          <a:p>
            <a:pPr lvl="1"/>
            <a:r>
              <a:rPr lang="en-US" sz="1946" kern="0" dirty="0" smtClean="0">
                <a:solidFill>
                  <a:srgbClr val="EAEAEA"/>
                </a:solidFill>
                <a:ea typeface="ＭＳ Ｐゴシック" pitchFamily="-65" charset="-128"/>
                <a:cs typeface="ＭＳ Ｐゴシック"/>
              </a:rPr>
              <a:t>8 states</a:t>
            </a:r>
          </a:p>
          <a:p>
            <a:pPr lvl="1"/>
            <a:r>
              <a:rPr lang="en-US" sz="1946" kern="0" dirty="0" smtClean="0">
                <a:solidFill>
                  <a:srgbClr val="EAEAEA"/>
                </a:solidFill>
                <a:ea typeface="ＭＳ Ｐゴシック" pitchFamily="-65" charset="-128"/>
                <a:cs typeface="ＭＳ Ｐゴシック"/>
              </a:rPr>
              <a:t>Electromagnetic Calorimeter</a:t>
            </a:r>
          </a:p>
          <a:p>
            <a:pPr lvl="1"/>
            <a:r>
              <a:rPr lang="en-US" sz="1946" kern="0" dirty="0" smtClean="0">
                <a:solidFill>
                  <a:srgbClr val="EAEAEA"/>
                </a:solidFill>
                <a:ea typeface="ＭＳ Ｐゴシック" pitchFamily="-65" charset="-128"/>
                <a:cs typeface="ＭＳ Ｐゴシック"/>
              </a:rPr>
              <a:t>Funded by DOE Nuclear Science</a:t>
            </a:r>
          </a:p>
          <a:p>
            <a:pPr lvl="1"/>
            <a:endParaRPr lang="en-US" sz="2800" dirty="0" smtClean="0"/>
          </a:p>
          <a:p>
            <a:endParaRPr lang="en-US" dirty="0"/>
          </a:p>
        </p:txBody>
      </p:sp>
      <p:pic>
        <p:nvPicPr>
          <p:cNvPr id="4" name="Content Placeholder 4" descr="alice_collab.jpg"/>
          <p:cNvPicPr>
            <a:picLocks noChangeAspect="1"/>
          </p:cNvPicPr>
          <p:nvPr/>
        </p:nvPicPr>
        <p:blipFill>
          <a:blip r:embed="rId2"/>
          <a:stretch>
            <a:fillRect/>
          </a:stretch>
        </p:blipFill>
        <p:spPr bwMode="auto">
          <a:xfrm>
            <a:off x="5102088" y="1583146"/>
            <a:ext cx="3571689" cy="2377440"/>
          </a:xfrm>
          <a:prstGeom prst="rect">
            <a:avLst/>
          </a:prstGeom>
          <a:noFill/>
          <a:ln w="9525">
            <a:noFill/>
            <a:miter lim="800000"/>
            <a:headEnd/>
            <a:tailEnd/>
          </a:ln>
        </p:spPr>
      </p:pic>
      <p:sp>
        <p:nvSpPr>
          <p:cNvPr id="5" name="TextBox 4"/>
          <p:cNvSpPr txBox="1"/>
          <p:nvPr/>
        </p:nvSpPr>
        <p:spPr>
          <a:xfrm>
            <a:off x="8614946" y="4432624"/>
            <a:ext cx="338554" cy="1376154"/>
          </a:xfrm>
          <a:prstGeom prst="rect">
            <a:avLst/>
          </a:prstGeom>
          <a:noFill/>
        </p:spPr>
        <p:txBody>
          <a:bodyPr vert="vert270" wrap="square" rtlCol="0">
            <a:spAutoFit/>
          </a:bodyPr>
          <a:lstStyle/>
          <a:p>
            <a:pPr algn="l"/>
            <a:r>
              <a:rPr lang="en-US" sz="1000" dirty="0" smtClean="0"/>
              <a:t>© CERN</a:t>
            </a:r>
            <a:endParaRPr lang="en-US" sz="1000" dirty="0"/>
          </a:p>
        </p:txBody>
      </p:sp>
      <p:pic>
        <p:nvPicPr>
          <p:cNvPr id="6" name="Content Placeholder 4" descr="alice_emcal.jpg"/>
          <p:cNvPicPr>
            <a:picLocks noChangeAspect="1"/>
          </p:cNvPicPr>
          <p:nvPr/>
        </p:nvPicPr>
        <p:blipFill>
          <a:blip r:embed="rId3"/>
          <a:stretch>
            <a:fillRect/>
          </a:stretch>
        </p:blipFill>
        <p:spPr bwMode="auto">
          <a:xfrm>
            <a:off x="5124324" y="4100415"/>
            <a:ext cx="3571120" cy="237744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r>
              <a:rPr lang="en-US" smtClean="0"/>
              <a:t>24/Feb/2012</a:t>
            </a:r>
            <a:endParaRPr lang="en-US"/>
          </a:p>
        </p:txBody>
      </p:sp>
      <p:sp>
        <p:nvSpPr>
          <p:cNvPr id="8" name="Slide Number Placeholder 7"/>
          <p:cNvSpPr>
            <a:spLocks noGrp="1"/>
          </p:cNvSpPr>
          <p:nvPr>
            <p:ph type="sldNum" sz="quarter" idx="12"/>
          </p:nvPr>
        </p:nvSpPr>
        <p:spPr/>
        <p:txBody>
          <a:bodyPr/>
          <a:lstStyle/>
          <a:p>
            <a:fld id="{7B660C13-E54D-0E4A-8839-071A12A2BABD}"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LICE-Layout"/>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832232"/>
            <a:ext cx="9144000" cy="5689600"/>
          </a:xfrm>
          <a:prstGeom prst="rect">
            <a:avLst/>
          </a:prstGeom>
          <a:noFill/>
        </p:spPr>
      </p:pic>
      <p:sp>
        <p:nvSpPr>
          <p:cNvPr id="2" name="Title 1"/>
          <p:cNvSpPr>
            <a:spLocks noGrp="1"/>
          </p:cNvSpPr>
          <p:nvPr>
            <p:ph type="title"/>
          </p:nvPr>
        </p:nvSpPr>
        <p:spPr>
          <a:xfrm>
            <a:off x="1879600" y="0"/>
            <a:ext cx="7264400" cy="914400"/>
          </a:xfrm>
        </p:spPr>
        <p:txBody>
          <a:bodyPr/>
          <a:lstStyle/>
          <a:p>
            <a:r>
              <a:rPr lang="en-US" sz="3200" dirty="0" smtClean="0"/>
              <a:t>A Large Ion Collider Experiment</a:t>
            </a:r>
            <a:endParaRPr lang="en-US" sz="3200" dirty="0"/>
          </a:p>
        </p:txBody>
      </p:sp>
      <p:pic>
        <p:nvPicPr>
          <p:cNvPr id="5" name="Picture 15" descr="ALIce_SETUP_final_cf"/>
          <p:cNvPicPr>
            <a:picLocks noChangeAspect="1" noChangeArrowheads="1"/>
          </p:cNvPicPr>
          <p:nvPr/>
        </p:nvPicPr>
        <p:blipFill>
          <a:blip r:embed="rId3" cstate="print"/>
          <a:srcRect l="69832" t="6055" r="8464" b="71506"/>
          <a:stretch>
            <a:fillRect/>
          </a:stretch>
        </p:blipFill>
        <p:spPr bwMode="auto">
          <a:xfrm>
            <a:off x="6639847" y="737927"/>
            <a:ext cx="2246693" cy="1578819"/>
          </a:xfrm>
          <a:prstGeom prst="rect">
            <a:avLst/>
          </a:prstGeom>
          <a:solidFill>
            <a:schemeClr val="bg1"/>
          </a:solidFill>
          <a:ln w="9525">
            <a:noFill/>
            <a:miter lim="800000"/>
            <a:headEnd/>
            <a:tailEnd/>
          </a:ln>
        </p:spPr>
      </p:pic>
      <p:sp>
        <p:nvSpPr>
          <p:cNvPr id="6" name="Text Box 23"/>
          <p:cNvSpPr txBox="1">
            <a:spLocks noChangeArrowheads="1"/>
          </p:cNvSpPr>
          <p:nvPr/>
        </p:nvSpPr>
        <p:spPr bwMode="auto">
          <a:xfrm>
            <a:off x="0" y="6104157"/>
            <a:ext cx="2394711" cy="744436"/>
          </a:xfrm>
          <a:prstGeom prst="rect">
            <a:avLst/>
          </a:prstGeom>
          <a:solidFill>
            <a:srgbClr val="FFFF99"/>
          </a:solidFill>
          <a:ln w="38100">
            <a:solidFill>
              <a:srgbClr val="000000"/>
            </a:solidFill>
            <a:miter lim="800000"/>
            <a:headEnd/>
            <a:tailEnd/>
          </a:ln>
        </p:spPr>
        <p:txBody>
          <a:bodyPr wrap="none" lIns="92075" tIns="46038" rIns="92075" bIns="46038">
            <a:prstTxWarp prst="textNoShape">
              <a:avLst/>
            </a:prstTxWarp>
            <a:spAutoFit/>
          </a:bodyPr>
          <a:lstStyle/>
          <a:p>
            <a:pPr>
              <a:lnSpc>
                <a:spcPct val="90000"/>
              </a:lnSpc>
              <a:spcBef>
                <a:spcPct val="30000"/>
              </a:spcBef>
            </a:pPr>
            <a:r>
              <a:rPr lang="en-US" sz="2000" b="1" dirty="0">
                <a:solidFill>
                  <a:srgbClr val="00007A"/>
                </a:solidFill>
              </a:rPr>
              <a:t>Size: </a:t>
            </a:r>
            <a:r>
              <a:rPr lang="en-US" sz="2000" b="1" dirty="0">
                <a:solidFill>
                  <a:srgbClr val="FF0000"/>
                </a:solidFill>
              </a:rPr>
              <a:t>16 </a:t>
            </a:r>
            <a:r>
              <a:rPr lang="en-US" sz="2000" b="1" dirty="0" err="1">
                <a:solidFill>
                  <a:srgbClr val="FF0000"/>
                </a:solidFill>
              </a:rPr>
              <a:t>x</a:t>
            </a:r>
            <a:r>
              <a:rPr lang="en-US" sz="2000" b="1" dirty="0">
                <a:solidFill>
                  <a:srgbClr val="FF0000"/>
                </a:solidFill>
              </a:rPr>
              <a:t> 26 </a:t>
            </a:r>
            <a:r>
              <a:rPr lang="en-US" sz="2000" b="1" dirty="0">
                <a:solidFill>
                  <a:srgbClr val="00007A"/>
                </a:solidFill>
              </a:rPr>
              <a:t>meters</a:t>
            </a:r>
          </a:p>
          <a:p>
            <a:pPr>
              <a:lnSpc>
                <a:spcPct val="90000"/>
              </a:lnSpc>
              <a:spcBef>
                <a:spcPct val="30000"/>
              </a:spcBef>
            </a:pPr>
            <a:r>
              <a:rPr lang="en-US" sz="2000" b="1" dirty="0">
                <a:solidFill>
                  <a:srgbClr val="00007A"/>
                </a:solidFill>
              </a:rPr>
              <a:t>Weight: </a:t>
            </a:r>
            <a:r>
              <a:rPr lang="en-US" sz="2000" b="1" dirty="0">
                <a:solidFill>
                  <a:srgbClr val="FF0000"/>
                </a:solidFill>
              </a:rPr>
              <a:t>10,000</a:t>
            </a:r>
            <a:r>
              <a:rPr lang="en-US" sz="2000" b="1" dirty="0">
                <a:solidFill>
                  <a:srgbClr val="00007A"/>
                </a:solidFill>
              </a:rPr>
              <a:t> tons</a:t>
            </a:r>
          </a:p>
        </p:txBody>
      </p:sp>
      <p:sp>
        <p:nvSpPr>
          <p:cNvPr id="7" name="Text Box 11"/>
          <p:cNvSpPr txBox="1">
            <a:spLocks noChangeArrowheads="1"/>
          </p:cNvSpPr>
          <p:nvPr/>
        </p:nvSpPr>
        <p:spPr bwMode="auto">
          <a:xfrm>
            <a:off x="5196333" y="6382993"/>
            <a:ext cx="3947667" cy="462307"/>
          </a:xfrm>
          <a:prstGeom prst="rect">
            <a:avLst/>
          </a:prstGeom>
          <a:solidFill>
            <a:srgbClr val="FFFF99"/>
          </a:solidFill>
          <a:ln w="38100">
            <a:solidFill>
              <a:srgbClr val="000000"/>
            </a:solidFill>
            <a:miter lim="800000"/>
            <a:headEnd/>
            <a:tailEnd/>
          </a:ln>
        </p:spPr>
        <p:txBody>
          <a:bodyPr wrap="square" lIns="92075" tIns="46038" rIns="92075" bIns="46038">
            <a:prstTxWarp prst="textNoShape">
              <a:avLst/>
            </a:prstTxWarp>
            <a:spAutoFit/>
          </a:bodyPr>
          <a:lstStyle/>
          <a:p>
            <a:pPr algn="ctr" defTabSz="220663">
              <a:tabLst>
                <a:tab pos="174625" algn="l"/>
              </a:tabLst>
            </a:pPr>
            <a:r>
              <a:rPr lang="en-US" sz="2400" b="1" dirty="0" smtClean="0">
                <a:solidFill>
                  <a:schemeClr val="bg1"/>
                </a:solidFill>
              </a:rPr>
              <a:t>18 different technologies</a:t>
            </a:r>
          </a:p>
        </p:txBody>
      </p:sp>
      <p:pic>
        <p:nvPicPr>
          <p:cNvPr id="8" name="Picture 4" descr="LogoALICE-DEF"/>
          <p:cNvPicPr>
            <a:picLocks noChangeAspect="1" noChangeArrowheads="1"/>
          </p:cNvPicPr>
          <p:nvPr/>
        </p:nvPicPr>
        <p:blipFill>
          <a:blip r:embed="rId4"/>
          <a:srcRect l="5711" t="8878" r="10851" b="11162"/>
          <a:stretch>
            <a:fillRect/>
          </a:stretch>
        </p:blipFill>
        <p:spPr bwMode="auto">
          <a:xfrm>
            <a:off x="34328" y="-8239"/>
            <a:ext cx="1660595" cy="1546481"/>
          </a:xfrm>
          <a:prstGeom prst="rect">
            <a:avLst/>
          </a:prstGeom>
          <a:noFill/>
        </p:spPr>
      </p:pic>
      <p:sp>
        <p:nvSpPr>
          <p:cNvPr id="9" name="Date Placeholder 8"/>
          <p:cNvSpPr>
            <a:spLocks noGrp="1"/>
          </p:cNvSpPr>
          <p:nvPr>
            <p:ph type="dt" sz="half" idx="10"/>
          </p:nvPr>
        </p:nvSpPr>
        <p:spPr/>
        <p:txBody>
          <a:bodyPr/>
          <a:lstStyle/>
          <a:p>
            <a:r>
              <a:rPr lang="en-US" smtClean="0"/>
              <a:t>24/Feb/2012</a:t>
            </a:r>
            <a:endParaRPr lang="en-US"/>
          </a:p>
        </p:txBody>
      </p:sp>
      <p:sp>
        <p:nvSpPr>
          <p:cNvPr id="10" name="Slide Number Placeholder 9"/>
          <p:cNvSpPr>
            <a:spLocks noGrp="1"/>
          </p:cNvSpPr>
          <p:nvPr>
            <p:ph type="sldNum" sz="quarter" idx="12"/>
          </p:nvPr>
        </p:nvSpPr>
        <p:spPr/>
        <p:txBody>
          <a:bodyPr/>
          <a:lstStyle/>
          <a:p>
            <a:fld id="{7B660C13-E54D-0E4A-8839-071A12A2BABD}"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 y="139585"/>
            <a:ext cx="7772400" cy="914400"/>
          </a:xfrm>
        </p:spPr>
        <p:txBody>
          <a:bodyPr/>
          <a:lstStyle/>
          <a:p>
            <a:r>
              <a:rPr lang="en-US" sz="3600" dirty="0" smtClean="0"/>
              <a:t>Cal Poly in ALICE</a:t>
            </a:r>
            <a:endParaRPr lang="en-US" sz="3600" dirty="0"/>
          </a:p>
        </p:txBody>
      </p:sp>
      <p:sp>
        <p:nvSpPr>
          <p:cNvPr id="11" name="Content Placeholder 2"/>
          <p:cNvSpPr>
            <a:spLocks noGrp="1"/>
          </p:cNvSpPr>
          <p:nvPr>
            <p:ph idx="1"/>
          </p:nvPr>
        </p:nvSpPr>
        <p:spPr>
          <a:xfrm>
            <a:off x="387350" y="1426464"/>
            <a:ext cx="8756650" cy="5431536"/>
          </a:xfrm>
        </p:spPr>
        <p:txBody>
          <a:bodyPr>
            <a:normAutofit fontScale="62500" lnSpcReduction="20000"/>
          </a:bodyPr>
          <a:lstStyle/>
          <a:p>
            <a:r>
              <a:rPr lang="en-US" sz="3200" dirty="0" smtClean="0"/>
              <a:t>NSF RUI since 2007 (~$100k/yr)</a:t>
            </a:r>
          </a:p>
          <a:p>
            <a:pPr lvl="1"/>
            <a:r>
              <a:rPr lang="en-US" sz="2800" dirty="0" smtClean="0"/>
              <a:t>ALICE M&amp;O ~$10k/year</a:t>
            </a:r>
          </a:p>
          <a:p>
            <a:pPr lvl="1"/>
            <a:r>
              <a:rPr lang="en-US" sz="2800" dirty="0" smtClean="0"/>
              <a:t>PI summer salary</a:t>
            </a:r>
          </a:p>
          <a:p>
            <a:pPr lvl="1"/>
            <a:r>
              <a:rPr lang="en-US" sz="2800" dirty="0" smtClean="0"/>
              <a:t>1000 student assistant hours</a:t>
            </a:r>
          </a:p>
          <a:p>
            <a:pPr lvl="1"/>
            <a:r>
              <a:rPr lang="en-US" sz="2800" dirty="0" smtClean="0"/>
              <a:t>Travel to CERN/conferences</a:t>
            </a:r>
          </a:p>
          <a:p>
            <a:pPr lvl="1"/>
            <a:r>
              <a:rPr lang="en-US" sz="2800" dirty="0" smtClean="0"/>
              <a:t>Computers</a:t>
            </a:r>
          </a:p>
          <a:p>
            <a:r>
              <a:rPr lang="en-US" sz="3200" dirty="0" smtClean="0"/>
              <a:t>16 Cal Poly student participants to date (~3/year)</a:t>
            </a:r>
          </a:p>
          <a:p>
            <a:pPr lvl="1"/>
            <a:r>
              <a:rPr lang="en-US" sz="2800" kern="0" dirty="0" smtClean="0">
                <a:solidFill>
                  <a:srgbClr val="EAEAEA"/>
                </a:solidFill>
                <a:ea typeface="ＭＳ Ｐゴシック" pitchFamily="-65" charset="-128"/>
                <a:cs typeface="ＭＳ Ｐゴシック"/>
              </a:rPr>
              <a:t>7 Senior projects</a:t>
            </a:r>
          </a:p>
          <a:p>
            <a:pPr lvl="1"/>
            <a:r>
              <a:rPr lang="en-US" sz="2800" kern="0" dirty="0" smtClean="0">
                <a:solidFill>
                  <a:srgbClr val="EAEAEA"/>
                </a:solidFill>
                <a:ea typeface="ＭＳ Ｐゴシック" pitchFamily="-65" charset="-128"/>
                <a:cs typeface="ＭＳ Ｐゴシック"/>
              </a:rPr>
              <a:t>NIM A article with Cal Poly student authors</a:t>
            </a:r>
          </a:p>
          <a:p>
            <a:pPr lvl="2"/>
            <a:r>
              <a:rPr lang="en-US" kern="0" dirty="0" smtClean="0">
                <a:solidFill>
                  <a:srgbClr val="EAEAEA"/>
                </a:solidFill>
                <a:ea typeface="ＭＳ Ｐゴシック" pitchFamily="-65" charset="-128"/>
                <a:cs typeface="ＭＳ Ｐゴシック"/>
              </a:rPr>
              <a:t>ALICE Electromagnetic Calorimeter</a:t>
            </a:r>
          </a:p>
          <a:p>
            <a:pPr lvl="1"/>
            <a:r>
              <a:rPr lang="en-US" sz="2800" kern="0" dirty="0" smtClean="0">
                <a:solidFill>
                  <a:srgbClr val="EAEAEA"/>
                </a:solidFill>
                <a:ea typeface="ＭＳ Ｐゴシック" pitchFamily="-65" charset="-128"/>
                <a:cs typeface="ＭＳ Ｐゴシック"/>
              </a:rPr>
              <a:t>5 presentations at Cal Poly </a:t>
            </a:r>
            <a:r>
              <a:rPr lang="en-US" sz="2800" kern="0" dirty="0" err="1" smtClean="0">
                <a:solidFill>
                  <a:srgbClr val="EAEAEA"/>
                </a:solidFill>
                <a:ea typeface="ＭＳ Ｐゴシック" pitchFamily="-65" charset="-128"/>
                <a:cs typeface="ＭＳ Ｐゴシック"/>
              </a:rPr>
              <a:t>CoSaM</a:t>
            </a:r>
            <a:r>
              <a:rPr lang="en-US" sz="2800" kern="0" dirty="0" smtClean="0">
                <a:solidFill>
                  <a:srgbClr val="EAEAEA"/>
                </a:solidFill>
                <a:ea typeface="ＭＳ Ｐゴシック" pitchFamily="-65" charset="-128"/>
                <a:cs typeface="ＭＳ Ｐゴシック"/>
              </a:rPr>
              <a:t> research conference</a:t>
            </a:r>
          </a:p>
          <a:p>
            <a:pPr lvl="1"/>
            <a:r>
              <a:rPr lang="en-US" sz="2800" kern="0" dirty="0" smtClean="0">
                <a:solidFill>
                  <a:srgbClr val="EAEAEA"/>
                </a:solidFill>
                <a:ea typeface="ＭＳ Ｐゴシック" pitchFamily="-65" charset="-128"/>
                <a:cs typeface="ＭＳ Ｐゴシック"/>
              </a:rPr>
              <a:t>2 posters at APS-DNP CEU (2008)</a:t>
            </a:r>
          </a:p>
          <a:p>
            <a:pPr lvl="1"/>
            <a:r>
              <a:rPr lang="en-US" sz="2800" kern="0" dirty="0" smtClean="0">
                <a:solidFill>
                  <a:srgbClr val="EAEAEA"/>
                </a:solidFill>
                <a:ea typeface="ＭＳ Ｐゴシック" pitchFamily="-65" charset="-128"/>
                <a:cs typeface="ＭＳ Ｐゴシック"/>
              </a:rPr>
              <a:t>2 talks at CA-APS Annual Meeting (2009)</a:t>
            </a:r>
          </a:p>
          <a:p>
            <a:pPr lvl="2"/>
            <a:r>
              <a:rPr lang="en-US" kern="0" dirty="0" smtClean="0">
                <a:solidFill>
                  <a:srgbClr val="EAEAEA"/>
                </a:solidFill>
                <a:ea typeface="ＭＳ Ｐゴシック" pitchFamily="-65" charset="-128"/>
                <a:cs typeface="ＭＳ Ｐゴシック"/>
              </a:rPr>
              <a:t>Steven Chu Award for best undergraduate talk: Christopher Brown</a:t>
            </a:r>
          </a:p>
          <a:p>
            <a:r>
              <a:rPr lang="en-US" sz="3200" kern="0" dirty="0" smtClean="0">
                <a:solidFill>
                  <a:srgbClr val="EAEAEA"/>
                </a:solidFill>
                <a:ea typeface="ＭＳ Ｐゴシック" pitchFamily="-65" charset="-128"/>
                <a:cs typeface="ＭＳ Ｐゴシック"/>
              </a:rPr>
              <a:t>Physics interests: </a:t>
            </a:r>
          </a:p>
          <a:p>
            <a:pPr lvl="1"/>
            <a:r>
              <a:rPr lang="en-US" sz="2800" kern="0" dirty="0" smtClean="0">
                <a:solidFill>
                  <a:srgbClr val="EAEAEA"/>
                </a:solidFill>
                <a:ea typeface="ＭＳ Ｐゴシック" pitchFamily="-65" charset="-128"/>
                <a:cs typeface="ＭＳ Ｐゴシック"/>
              </a:rPr>
              <a:t>Heavy quark energy loss in quark gluon plasma</a:t>
            </a:r>
          </a:p>
          <a:p>
            <a:pPr lvl="2"/>
            <a:r>
              <a:rPr lang="en-US" kern="0" dirty="0" smtClean="0">
                <a:solidFill>
                  <a:srgbClr val="EAEAEA"/>
                </a:solidFill>
                <a:ea typeface="ＭＳ Ｐゴシック" pitchFamily="-65" charset="-128"/>
                <a:cs typeface="ＭＳ Ｐゴシック"/>
              </a:rPr>
              <a:t>Comparing properties of electron-tagged jets in </a:t>
            </a:r>
            <a:r>
              <a:rPr lang="en-US" kern="0" dirty="0" err="1" smtClean="0">
                <a:solidFill>
                  <a:srgbClr val="EAEAEA"/>
                </a:solidFill>
                <a:ea typeface="ＭＳ Ｐゴシック" pitchFamily="-65" charset="-128"/>
                <a:cs typeface="ＭＳ Ｐゴシック"/>
              </a:rPr>
              <a:t>p+p</a:t>
            </a:r>
            <a:r>
              <a:rPr lang="en-US" kern="0" dirty="0" smtClean="0">
                <a:solidFill>
                  <a:srgbClr val="EAEAEA"/>
                </a:solidFill>
                <a:ea typeface="ＭＳ Ｐゴシック" pitchFamily="-65" charset="-128"/>
                <a:cs typeface="ＭＳ Ｐゴシック"/>
              </a:rPr>
              <a:t> and </a:t>
            </a:r>
            <a:r>
              <a:rPr lang="en-US" kern="0" dirty="0" err="1" smtClean="0">
                <a:solidFill>
                  <a:srgbClr val="EAEAEA"/>
                </a:solidFill>
                <a:ea typeface="ＭＳ Ｐゴシック" pitchFamily="-65" charset="-128"/>
                <a:cs typeface="ＭＳ Ｐゴシック"/>
              </a:rPr>
              <a:t>Pb+Pb</a:t>
            </a:r>
            <a:endParaRPr lang="en-US" kern="0" dirty="0" smtClean="0">
              <a:solidFill>
                <a:srgbClr val="EAEAEA"/>
              </a:solidFill>
              <a:ea typeface="ＭＳ Ｐゴシック" pitchFamily="-65" charset="-128"/>
              <a:cs typeface="ＭＳ Ｐゴシック"/>
            </a:endParaRPr>
          </a:p>
          <a:p>
            <a:pPr lvl="1"/>
            <a:r>
              <a:rPr lang="en-US" kern="0" dirty="0" smtClean="0">
                <a:solidFill>
                  <a:srgbClr val="EAEAEA"/>
                </a:solidFill>
                <a:ea typeface="ＭＳ Ｐゴシック" pitchFamily="-65" charset="-128"/>
                <a:cs typeface="ＭＳ Ｐゴシック"/>
              </a:rPr>
              <a:t>Exotica</a:t>
            </a:r>
          </a:p>
          <a:p>
            <a:pPr lvl="2"/>
            <a:r>
              <a:rPr lang="en-US" kern="0" dirty="0" smtClean="0">
                <a:solidFill>
                  <a:srgbClr val="EAEAEA"/>
                </a:solidFill>
                <a:ea typeface="ＭＳ Ｐゴシック" pitchFamily="-65" charset="-128"/>
                <a:cs typeface="ＭＳ Ｐゴシック"/>
              </a:rPr>
              <a:t>CHAMPS/Higgs detection with ALICE</a:t>
            </a:r>
          </a:p>
        </p:txBody>
      </p:sp>
      <p:pic>
        <p:nvPicPr>
          <p:cNvPr id="12" name="Picture 11"/>
          <p:cNvPicPr>
            <a:picLocks noChangeAspect="1"/>
          </p:cNvPicPr>
          <p:nvPr/>
        </p:nvPicPr>
        <p:blipFill>
          <a:blip r:embed="rId2"/>
          <a:stretch>
            <a:fillRect/>
          </a:stretch>
        </p:blipFill>
        <p:spPr>
          <a:xfrm>
            <a:off x="4826000" y="177685"/>
            <a:ext cx="3962400" cy="2971800"/>
          </a:xfrm>
          <a:prstGeom prst="rect">
            <a:avLst/>
          </a:prstGeom>
        </p:spPr>
      </p:pic>
      <p:sp>
        <p:nvSpPr>
          <p:cNvPr id="5" name="Rectangle 4"/>
          <p:cNvSpPr/>
          <p:nvPr/>
        </p:nvSpPr>
        <p:spPr>
          <a:xfrm>
            <a:off x="835476" y="869319"/>
            <a:ext cx="3231248" cy="369332"/>
          </a:xfrm>
          <a:prstGeom prst="rect">
            <a:avLst/>
          </a:prstGeom>
        </p:spPr>
        <p:txBody>
          <a:bodyPr wrap="none">
            <a:spAutoFit/>
          </a:bodyPr>
          <a:lstStyle/>
          <a:p>
            <a:r>
              <a:rPr lang="en-US" dirty="0" smtClean="0">
                <a:hlinkClick r:id="rId3"/>
              </a:rPr>
              <a:t>http://</a:t>
            </a:r>
            <a:r>
              <a:rPr lang="en-US" dirty="0" err="1" smtClean="0">
                <a:hlinkClick r:id="rId3"/>
              </a:rPr>
              <a:t>nuclear.calpoly.edu/~alice</a:t>
            </a:r>
            <a:endParaRPr lang="en-US" dirty="0"/>
          </a:p>
        </p:txBody>
      </p:sp>
      <p:sp>
        <p:nvSpPr>
          <p:cNvPr id="6" name="Date Placeholder 5"/>
          <p:cNvSpPr>
            <a:spLocks noGrp="1"/>
          </p:cNvSpPr>
          <p:nvPr>
            <p:ph type="dt" sz="half" idx="10"/>
          </p:nvPr>
        </p:nvSpPr>
        <p:spPr/>
        <p:txBody>
          <a:bodyPr/>
          <a:lstStyle/>
          <a:p>
            <a:r>
              <a:rPr lang="en-US" smtClean="0"/>
              <a:t>24/Feb/2012</a:t>
            </a:r>
            <a:endParaRPr lang="en-US"/>
          </a:p>
        </p:txBody>
      </p:sp>
      <p:sp>
        <p:nvSpPr>
          <p:cNvPr id="7" name="Slide Number Placeholder 6"/>
          <p:cNvSpPr>
            <a:spLocks noGrp="1"/>
          </p:cNvSpPr>
          <p:nvPr>
            <p:ph type="sldNum" sz="quarter" idx="12"/>
          </p:nvPr>
        </p:nvSpPr>
        <p:spPr/>
        <p:txBody>
          <a:bodyPr/>
          <a:lstStyle/>
          <a:p>
            <a:fld id="{7B660C13-E54D-0E4A-8839-071A12A2BABD}"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97764"/>
            <a:ext cx="7772400" cy="914400"/>
          </a:xfrm>
        </p:spPr>
        <p:txBody>
          <a:bodyPr/>
          <a:lstStyle/>
          <a:p>
            <a:r>
              <a:rPr lang="en-US" dirty="0" smtClean="0"/>
              <a:t>Senior projects</a:t>
            </a:r>
            <a:endParaRPr lang="en-US" dirty="0"/>
          </a:p>
        </p:txBody>
      </p:sp>
      <p:sp>
        <p:nvSpPr>
          <p:cNvPr id="3" name="Content Placeholder 2"/>
          <p:cNvSpPr>
            <a:spLocks noGrp="1"/>
          </p:cNvSpPr>
          <p:nvPr>
            <p:ph idx="1"/>
          </p:nvPr>
        </p:nvSpPr>
        <p:spPr>
          <a:xfrm>
            <a:off x="698500" y="1312164"/>
            <a:ext cx="8369300" cy="5469636"/>
          </a:xfrm>
        </p:spPr>
        <p:txBody>
          <a:bodyPr>
            <a:normAutofit fontScale="70000" lnSpcReduction="20000"/>
          </a:bodyPr>
          <a:lstStyle/>
          <a:p>
            <a:r>
              <a:rPr lang="en-US" sz="3200" dirty="0" smtClean="0"/>
              <a:t>Search for </a:t>
            </a:r>
            <a:r>
              <a:rPr lang="en-US" sz="3200" dirty="0" err="1" smtClean="0"/>
              <a:t>ChaMPs</a:t>
            </a:r>
            <a:r>
              <a:rPr lang="en-US" sz="3200" dirty="0" smtClean="0"/>
              <a:t> in ALICE</a:t>
            </a:r>
          </a:p>
          <a:p>
            <a:pPr lvl="1"/>
            <a:r>
              <a:rPr lang="en-US" sz="2800" dirty="0" smtClean="0"/>
              <a:t>Aleksey Pavlov (in progress)</a:t>
            </a:r>
          </a:p>
          <a:p>
            <a:r>
              <a:rPr lang="en-US" sz="3200" dirty="0" smtClean="0"/>
              <a:t>Development of a quark-level </a:t>
            </a:r>
            <a:r>
              <a:rPr lang="en-US" sz="3200" dirty="0" err="1" smtClean="0"/>
              <a:t>Glauber</a:t>
            </a:r>
            <a:r>
              <a:rPr lang="en-US" sz="3200" dirty="0" smtClean="0"/>
              <a:t> model of nuclear interactions</a:t>
            </a:r>
          </a:p>
          <a:p>
            <a:pPr lvl="1"/>
            <a:r>
              <a:rPr lang="en-US" sz="2800" dirty="0" smtClean="0"/>
              <a:t>Ryan Ward (2011 incomplete)</a:t>
            </a:r>
          </a:p>
          <a:p>
            <a:r>
              <a:rPr lang="en-US" sz="3200" dirty="0" smtClean="0"/>
              <a:t>Could ALICE find the elusive Higgs? </a:t>
            </a:r>
          </a:p>
          <a:p>
            <a:pPr lvl="1"/>
            <a:r>
              <a:rPr lang="en-US" sz="2800" dirty="0" smtClean="0"/>
              <a:t>Tyler Williams (2010)</a:t>
            </a:r>
          </a:p>
          <a:p>
            <a:r>
              <a:rPr lang="en-US" sz="3200" dirty="0" smtClean="0"/>
              <a:t>Investigation of Track-Cluster matching </a:t>
            </a:r>
            <a:r>
              <a:rPr lang="en-US" sz="3200" dirty="0" err="1" smtClean="0"/>
              <a:t>vs</a:t>
            </a:r>
            <a:r>
              <a:rPr lang="en-US" sz="3200" dirty="0" smtClean="0"/>
              <a:t> Track-Cell matching in the ALICE detector at CERN</a:t>
            </a:r>
          </a:p>
          <a:p>
            <a:pPr lvl="1"/>
            <a:r>
              <a:rPr lang="en-US" sz="2800" dirty="0" smtClean="0"/>
              <a:t>Kevin </a:t>
            </a:r>
            <a:r>
              <a:rPr lang="en-US" sz="2800" dirty="0" err="1" smtClean="0"/>
              <a:t>Coulombe</a:t>
            </a:r>
            <a:r>
              <a:rPr lang="en-US" sz="2800" dirty="0" smtClean="0"/>
              <a:t> (2010)</a:t>
            </a:r>
          </a:p>
          <a:p>
            <a:r>
              <a:rPr lang="en-US" sz="3200" dirty="0" smtClean="0"/>
              <a:t>Identification of Bottom Quark Jets in </a:t>
            </a:r>
            <a:r>
              <a:rPr lang="en-US" sz="3200" dirty="0" err="1" smtClean="0"/>
              <a:t>Pb+Pb</a:t>
            </a:r>
            <a:r>
              <a:rPr lang="en-US" sz="3200" dirty="0" smtClean="0"/>
              <a:t> Collisions in ALICE at the LHC</a:t>
            </a:r>
          </a:p>
          <a:p>
            <a:pPr lvl="1"/>
            <a:r>
              <a:rPr lang="en-US" sz="2800" dirty="0" smtClean="0"/>
              <a:t>Brandon Boswell (2010)</a:t>
            </a:r>
          </a:p>
          <a:p>
            <a:r>
              <a:rPr lang="en-US" sz="3200" dirty="0" smtClean="0"/>
              <a:t>Bottom Quark Detection with the Electromagnetic Calorimeter at ALICE</a:t>
            </a:r>
          </a:p>
          <a:p>
            <a:pPr lvl="1"/>
            <a:r>
              <a:rPr lang="en-US" sz="2800" dirty="0" smtClean="0"/>
              <a:t>Chris Brown (2010)</a:t>
            </a:r>
          </a:p>
          <a:p>
            <a:r>
              <a:rPr lang="en-US" sz="3200" dirty="0" smtClean="0"/>
              <a:t>Developing a B-jet Tagging Algorithm for ALICE: Lessons from CDF</a:t>
            </a:r>
          </a:p>
          <a:p>
            <a:pPr lvl="1"/>
            <a:r>
              <a:rPr lang="en-US" sz="2800" dirty="0" smtClean="0"/>
              <a:t>Paul Carlson (2009)</a:t>
            </a:r>
          </a:p>
          <a:p>
            <a:pPr lvl="1"/>
            <a:endParaRPr lang="en-US" sz="2800" dirty="0" smtClean="0"/>
          </a:p>
        </p:txBody>
      </p:sp>
      <p:sp>
        <p:nvSpPr>
          <p:cNvPr id="4" name="Rectangle 3"/>
          <p:cNvSpPr/>
          <p:nvPr/>
        </p:nvSpPr>
        <p:spPr>
          <a:xfrm>
            <a:off x="4855895" y="0"/>
            <a:ext cx="4262705" cy="369332"/>
          </a:xfrm>
          <a:prstGeom prst="rect">
            <a:avLst/>
          </a:prstGeom>
        </p:spPr>
        <p:txBody>
          <a:bodyPr wrap="none">
            <a:spAutoFit/>
          </a:bodyPr>
          <a:lstStyle/>
          <a:p>
            <a:r>
              <a:rPr lang="en-US" dirty="0" smtClean="0">
                <a:hlinkClick r:id="rId2"/>
              </a:rPr>
              <a:t>http://</a:t>
            </a:r>
            <a:r>
              <a:rPr lang="en-US" dirty="0" err="1" smtClean="0">
                <a:hlinkClick r:id="rId2"/>
              </a:rPr>
              <a:t>digitalcommons.calpoly.edu/physsp</a:t>
            </a:r>
            <a:r>
              <a:rPr lang="en-US" dirty="0" smtClean="0">
                <a:hlinkClick r:id="rId2"/>
              </a:rPr>
              <a:t>/</a:t>
            </a:r>
            <a:endParaRPr lang="en-US" dirty="0"/>
          </a:p>
        </p:txBody>
      </p:sp>
      <p:sp>
        <p:nvSpPr>
          <p:cNvPr id="5" name="Date Placeholder 4"/>
          <p:cNvSpPr>
            <a:spLocks noGrp="1"/>
          </p:cNvSpPr>
          <p:nvPr>
            <p:ph type="dt" sz="half" idx="10"/>
          </p:nvPr>
        </p:nvSpPr>
        <p:spPr/>
        <p:txBody>
          <a:bodyPr/>
          <a:lstStyle/>
          <a:p>
            <a:r>
              <a:rPr lang="en-US" dirty="0" smtClean="0"/>
              <a:t>24/Feb/2012</a:t>
            </a:r>
            <a:endParaRPr lang="en-US" dirty="0"/>
          </a:p>
        </p:txBody>
      </p:sp>
      <p:sp>
        <p:nvSpPr>
          <p:cNvPr id="6" name="Slide Number Placeholder 5"/>
          <p:cNvSpPr>
            <a:spLocks noGrp="1"/>
          </p:cNvSpPr>
          <p:nvPr>
            <p:ph type="sldNum" sz="quarter" idx="12"/>
          </p:nvPr>
        </p:nvSpPr>
        <p:spPr/>
        <p:txBody>
          <a:bodyPr/>
          <a:lstStyle/>
          <a:p>
            <a:fld id="{7B660C13-E54D-0E4A-8839-071A12A2BABD}"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97764"/>
            <a:ext cx="7772400" cy="914400"/>
          </a:xfrm>
        </p:spPr>
        <p:txBody>
          <a:bodyPr/>
          <a:lstStyle/>
          <a:p>
            <a:r>
              <a:rPr lang="en-US" dirty="0" smtClean="0"/>
              <a:t>Other projects</a:t>
            </a:r>
            <a:endParaRPr lang="en-US" dirty="0"/>
          </a:p>
        </p:txBody>
      </p:sp>
      <p:sp>
        <p:nvSpPr>
          <p:cNvPr id="3" name="Content Placeholder 2"/>
          <p:cNvSpPr>
            <a:spLocks noGrp="1"/>
          </p:cNvSpPr>
          <p:nvPr>
            <p:ph idx="1"/>
          </p:nvPr>
        </p:nvSpPr>
        <p:spPr>
          <a:xfrm>
            <a:off x="698500" y="1312164"/>
            <a:ext cx="8140700" cy="5266436"/>
          </a:xfrm>
        </p:spPr>
        <p:txBody>
          <a:bodyPr>
            <a:normAutofit fontScale="77500" lnSpcReduction="20000"/>
          </a:bodyPr>
          <a:lstStyle/>
          <a:p>
            <a:r>
              <a:rPr lang="en-US" sz="3200" dirty="0" smtClean="0"/>
              <a:t>Application of </a:t>
            </a:r>
            <a:r>
              <a:rPr lang="en-US" sz="3200" dirty="0" err="1" smtClean="0"/>
              <a:t>Fastjet</a:t>
            </a:r>
            <a:r>
              <a:rPr lang="en-US" sz="3200" dirty="0" smtClean="0"/>
              <a:t> for </a:t>
            </a:r>
            <a:r>
              <a:rPr lang="en-US" sz="3200" dirty="0" err="1" smtClean="0"/>
              <a:t>b</a:t>
            </a:r>
            <a:r>
              <a:rPr lang="en-US" sz="3200" dirty="0" smtClean="0"/>
              <a:t>-tagging (Josh Gearhart 2011)</a:t>
            </a:r>
          </a:p>
          <a:p>
            <a:r>
              <a:rPr lang="en-US" sz="3200" dirty="0" smtClean="0"/>
              <a:t>ALICE massive cosmic flux studies (Patrick McGuire 2010)</a:t>
            </a:r>
          </a:p>
          <a:p>
            <a:r>
              <a:rPr lang="en-US" sz="3200" dirty="0" smtClean="0"/>
              <a:t>EMCAL geometry and alignment validation, track-matching studies, search for charged massive exotic particles (Aleksey Pavlov 2010)</a:t>
            </a:r>
          </a:p>
          <a:p>
            <a:r>
              <a:rPr lang="en-US" sz="3200" dirty="0" smtClean="0"/>
              <a:t>Photon detection with the ALICE EMCAL, data collection for the 2007 EMCAL beam test (Alex </a:t>
            </a:r>
            <a:r>
              <a:rPr lang="en-US" sz="3200" dirty="0" err="1" smtClean="0"/>
              <a:t>Donoghue</a:t>
            </a:r>
            <a:r>
              <a:rPr lang="en-US" sz="3200" dirty="0" smtClean="0"/>
              <a:t> 2007)</a:t>
            </a:r>
          </a:p>
          <a:p>
            <a:r>
              <a:rPr lang="en-US" sz="3200" dirty="0" smtClean="0"/>
              <a:t>Radiographic imaging of the ALICE detector, data collection for the 2007 EMCAL beam test, EMCAL electronic cable fabrication, development of software definition of ALICE EMCAL support structure geometry (Ryan Ward 2007)</a:t>
            </a:r>
          </a:p>
          <a:p>
            <a:r>
              <a:rPr lang="en-US" sz="3200" dirty="0" smtClean="0"/>
              <a:t>Neutral </a:t>
            </a:r>
            <a:r>
              <a:rPr lang="en-US" sz="3200" dirty="0" err="1" smtClean="0"/>
              <a:t>pion</a:t>
            </a:r>
            <a:r>
              <a:rPr lang="en-US" sz="3200" dirty="0" smtClean="0"/>
              <a:t> simulation and analysis with the ALICE EMCAL, data collection for the 2007 EMCAL beam test (Scott Lewis 2007)</a:t>
            </a:r>
            <a:endParaRPr lang="en-US" sz="3200" dirty="0"/>
          </a:p>
        </p:txBody>
      </p:sp>
      <p:sp>
        <p:nvSpPr>
          <p:cNvPr id="5" name="Date Placeholder 4"/>
          <p:cNvSpPr>
            <a:spLocks noGrp="1"/>
          </p:cNvSpPr>
          <p:nvPr>
            <p:ph type="dt" sz="half" idx="10"/>
          </p:nvPr>
        </p:nvSpPr>
        <p:spPr/>
        <p:txBody>
          <a:bodyPr/>
          <a:lstStyle/>
          <a:p>
            <a:r>
              <a:rPr lang="en-US" dirty="0" smtClean="0"/>
              <a:t>24/Feb/2012</a:t>
            </a:r>
            <a:endParaRPr lang="en-US" dirty="0"/>
          </a:p>
        </p:txBody>
      </p:sp>
      <p:sp>
        <p:nvSpPr>
          <p:cNvPr id="6" name="Slide Number Placeholder 5"/>
          <p:cNvSpPr>
            <a:spLocks noGrp="1"/>
          </p:cNvSpPr>
          <p:nvPr>
            <p:ph type="sldNum" sz="quarter" idx="12"/>
          </p:nvPr>
        </p:nvSpPr>
        <p:spPr/>
        <p:txBody>
          <a:bodyPr/>
          <a:lstStyle/>
          <a:p>
            <a:fld id="{7B660C13-E54D-0E4A-8839-071A12A2BABD}"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9585"/>
            <a:ext cx="7772400" cy="914400"/>
          </a:xfrm>
        </p:spPr>
        <p:txBody>
          <a:bodyPr/>
          <a:lstStyle/>
          <a:p>
            <a:r>
              <a:rPr lang="en-US" sz="3600" dirty="0" smtClean="0"/>
              <a:t>Cal Poly students in ALICE</a:t>
            </a:r>
            <a:endParaRPr lang="en-US" sz="3600" dirty="0"/>
          </a:p>
        </p:txBody>
      </p:sp>
      <p:pic>
        <p:nvPicPr>
          <p:cNvPr id="6" name="Picture 5"/>
          <p:cNvPicPr>
            <a:picLocks noChangeAspect="1" noChangeArrowheads="1"/>
          </p:cNvPicPr>
          <p:nvPr/>
        </p:nvPicPr>
        <p:blipFill>
          <a:blip r:embed="rId2"/>
          <a:srcRect/>
          <a:stretch>
            <a:fillRect/>
          </a:stretch>
        </p:blipFill>
        <p:spPr bwMode="auto">
          <a:xfrm>
            <a:off x="661467" y="3908992"/>
            <a:ext cx="3662363" cy="2741613"/>
          </a:xfrm>
          <a:prstGeom prst="rect">
            <a:avLst/>
          </a:prstGeom>
          <a:noFill/>
          <a:ln w="9525">
            <a:noFill/>
            <a:miter lim="800000"/>
            <a:headEnd/>
            <a:tailEnd/>
          </a:ln>
        </p:spPr>
      </p:pic>
      <p:pic>
        <p:nvPicPr>
          <p:cNvPr id="9" name="Picture 6"/>
          <p:cNvPicPr>
            <a:picLocks noChangeAspect="1" noChangeArrowheads="1"/>
          </p:cNvPicPr>
          <p:nvPr/>
        </p:nvPicPr>
        <p:blipFill>
          <a:blip r:embed="rId3"/>
          <a:srcRect/>
          <a:stretch>
            <a:fillRect/>
          </a:stretch>
        </p:blipFill>
        <p:spPr bwMode="auto">
          <a:xfrm>
            <a:off x="5030266" y="3908991"/>
            <a:ext cx="3653177" cy="2741613"/>
          </a:xfrm>
          <a:prstGeom prst="rect">
            <a:avLst/>
          </a:prstGeom>
          <a:noFill/>
          <a:ln w="9525">
            <a:noFill/>
            <a:miter lim="800000"/>
            <a:headEnd/>
            <a:tailEnd/>
          </a:ln>
        </p:spPr>
      </p:pic>
      <p:sp>
        <p:nvSpPr>
          <p:cNvPr id="10" name="TextBox 9"/>
          <p:cNvSpPr txBox="1"/>
          <p:nvPr/>
        </p:nvSpPr>
        <p:spPr>
          <a:xfrm>
            <a:off x="7484469" y="331232"/>
            <a:ext cx="1409700" cy="369332"/>
          </a:xfrm>
          <a:prstGeom prst="rect">
            <a:avLst/>
          </a:prstGeom>
          <a:noFill/>
        </p:spPr>
        <p:txBody>
          <a:bodyPr wrap="square" rtlCol="0">
            <a:spAutoFit/>
          </a:bodyPr>
          <a:lstStyle/>
          <a:p>
            <a:pPr algn="r"/>
            <a:r>
              <a:rPr lang="en-US" dirty="0" smtClean="0"/>
              <a:t>2007</a:t>
            </a:r>
            <a:endParaRPr lang="en-US" dirty="0"/>
          </a:p>
        </p:txBody>
      </p:sp>
      <p:sp>
        <p:nvSpPr>
          <p:cNvPr id="11" name="Content Placeholder 2"/>
          <p:cNvSpPr>
            <a:spLocks noGrp="1"/>
          </p:cNvSpPr>
          <p:nvPr>
            <p:ph idx="1"/>
          </p:nvPr>
        </p:nvSpPr>
        <p:spPr>
          <a:xfrm>
            <a:off x="431799" y="977785"/>
            <a:ext cx="8297269" cy="2855006"/>
          </a:xfrm>
        </p:spPr>
        <p:txBody>
          <a:bodyPr>
            <a:normAutofit fontScale="85000" lnSpcReduction="20000"/>
          </a:bodyPr>
          <a:lstStyle/>
          <a:p>
            <a:r>
              <a:rPr lang="en-US" sz="3200" dirty="0" smtClean="0"/>
              <a:t>EMCAL simulations and analysis</a:t>
            </a:r>
          </a:p>
          <a:p>
            <a:pPr lvl="1"/>
            <a:r>
              <a:rPr lang="en-US" sz="2400" dirty="0" smtClean="0"/>
              <a:t>3 students, ~8 weeks, 30 hours/wk, $10/hr</a:t>
            </a:r>
          </a:p>
          <a:p>
            <a:r>
              <a:rPr lang="en-US" dirty="0" smtClean="0"/>
              <a:t>EMCAL Beam tests at CERN SPS in Fall 2007</a:t>
            </a:r>
          </a:p>
          <a:p>
            <a:pPr lvl="1"/>
            <a:r>
              <a:rPr lang="en-US" dirty="0" smtClean="0"/>
              <a:t>1 week field trip in October to collect data (“learn by doing”)</a:t>
            </a:r>
          </a:p>
          <a:p>
            <a:pPr lvl="2"/>
            <a:r>
              <a:rPr lang="en-US" dirty="0" smtClean="0"/>
              <a:t>~$2.5k/person (air travel, hostel, car, per diem)</a:t>
            </a:r>
          </a:p>
          <a:p>
            <a:r>
              <a:rPr lang="en-US" sz="3000" dirty="0" smtClean="0"/>
              <a:t>Work included in the ALICE EMCAL Technical Design Report and NIM article</a:t>
            </a:r>
          </a:p>
          <a:p>
            <a:pPr lvl="1"/>
            <a:r>
              <a:rPr lang="en-US" dirty="0" smtClean="0"/>
              <a:t>S</a:t>
            </a:r>
            <a:r>
              <a:rPr lang="en-US" sz="2600" dirty="0" smtClean="0"/>
              <a:t>tudents listed in authorship</a:t>
            </a:r>
          </a:p>
        </p:txBody>
      </p:sp>
      <p:sp>
        <p:nvSpPr>
          <p:cNvPr id="12" name="Date Placeholder 11"/>
          <p:cNvSpPr>
            <a:spLocks noGrp="1"/>
          </p:cNvSpPr>
          <p:nvPr>
            <p:ph type="dt" sz="half" idx="10"/>
          </p:nvPr>
        </p:nvSpPr>
        <p:spPr/>
        <p:txBody>
          <a:bodyPr/>
          <a:lstStyle/>
          <a:p>
            <a:r>
              <a:rPr lang="en-US" smtClean="0"/>
              <a:t>24/Feb/2012</a:t>
            </a:r>
            <a:endParaRPr lang="en-US"/>
          </a:p>
        </p:txBody>
      </p:sp>
      <p:sp>
        <p:nvSpPr>
          <p:cNvPr id="13" name="Slide Number Placeholder 12"/>
          <p:cNvSpPr>
            <a:spLocks noGrp="1"/>
          </p:cNvSpPr>
          <p:nvPr>
            <p:ph type="sldNum" sz="quarter" idx="12"/>
          </p:nvPr>
        </p:nvSpPr>
        <p:spPr/>
        <p:txBody>
          <a:bodyPr/>
          <a:lstStyle/>
          <a:p>
            <a:fld id="{7B660C13-E54D-0E4A-8839-071A12A2BABD}" type="slidenum">
              <a:rPr lang="en-US" smtClean="0"/>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9096</TotalTime>
  <Words>1053</Words>
  <Application>Microsoft Office PowerPoint</Application>
  <PresentationFormat>On-screen Show (4:3)</PresentationFormat>
  <Paragraphs>193</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Metro</vt:lpstr>
      <vt:lpstr>A Large ION Collider Experiment</vt:lpstr>
      <vt:lpstr>Goal of ALICE: To Explore the Phase Diagram of Nuclear Matter</vt:lpstr>
      <vt:lpstr>Brief History of the Universe</vt:lpstr>
      <vt:lpstr>ALICE Collaboration</vt:lpstr>
      <vt:lpstr>A Large Ion Collider Experiment</vt:lpstr>
      <vt:lpstr>Cal Poly in ALICE</vt:lpstr>
      <vt:lpstr>Senior projects</vt:lpstr>
      <vt:lpstr>Other projects</vt:lpstr>
      <vt:lpstr>Cal Poly students in ALICE</vt:lpstr>
      <vt:lpstr>Cal Poly students in ALICE</vt:lpstr>
      <vt:lpstr>Cal Poly students in ALICE</vt:lpstr>
      <vt:lpstr>Cal Poly students in ALICE</vt:lpstr>
      <vt:lpstr>Cal Poly students in ALICE</vt:lpstr>
      <vt:lpstr>Challenges…</vt:lpstr>
      <vt:lpstr>Cal Poly Future plans</vt:lpstr>
      <vt:lpstr>PowerPoint Presentation</vt:lpstr>
    </vt:vector>
  </TitlesOfParts>
  <Company>Cal Poly San Luis Obispo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Truth and Connections</dc:title>
  <dc:creator>Cal Poly State University</dc:creator>
  <cp:lastModifiedBy>UserID</cp:lastModifiedBy>
  <cp:revision>55</cp:revision>
  <cp:lastPrinted>2012-02-14T04:23:39Z</cp:lastPrinted>
  <dcterms:created xsi:type="dcterms:W3CDTF">2012-02-23T22:17:34Z</dcterms:created>
  <dcterms:modified xsi:type="dcterms:W3CDTF">2012-02-24T06:20:12Z</dcterms:modified>
</cp:coreProperties>
</file>