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1288680-42A7-4A28-99BB-57E8AADA2064}" type="datetimeFigureOut">
              <a:rPr lang="en-US" smtClean="0"/>
              <a:t>2/23/2012</a:t>
            </a:fld>
            <a:endParaRPr lang="en-US"/>
          </a:p>
        </p:txBody>
      </p:sp>
      <p:sp>
        <p:nvSpPr>
          <p:cNvPr id="8" name="Slide Number Placeholder 7"/>
          <p:cNvSpPr>
            <a:spLocks noGrp="1"/>
          </p:cNvSpPr>
          <p:nvPr>
            <p:ph type="sldNum" sz="quarter" idx="11"/>
          </p:nvPr>
        </p:nvSpPr>
        <p:spPr/>
        <p:txBody>
          <a:bodyPr/>
          <a:lstStyle/>
          <a:p>
            <a:fld id="{BE4301C4-11C2-417A-A95D-344D1505E3CB}"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288680-42A7-4A28-99BB-57E8AADA2064}" type="datetimeFigureOut">
              <a:rPr lang="en-US" smtClean="0"/>
              <a:t>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4301C4-11C2-417A-A95D-344D1505E3C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288680-42A7-4A28-99BB-57E8AADA2064}" type="datetimeFigureOut">
              <a:rPr lang="en-US" smtClean="0"/>
              <a:t>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4301C4-11C2-417A-A95D-344D1505E3C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C1288680-42A7-4A28-99BB-57E8AADA2064}" type="datetimeFigureOut">
              <a:rPr lang="en-US" smtClean="0"/>
              <a:t>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4301C4-11C2-417A-A95D-344D1505E3C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288680-42A7-4A28-99BB-57E8AADA2064}" type="datetimeFigureOut">
              <a:rPr lang="en-US" smtClean="0"/>
              <a:t>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4301C4-11C2-417A-A95D-344D1505E3CB}"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C1288680-42A7-4A28-99BB-57E8AADA2064}" type="datetimeFigureOut">
              <a:rPr lang="en-US" smtClean="0"/>
              <a:t>2/23/2012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4301C4-11C2-417A-A95D-344D1505E3CB}"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1288680-42A7-4A28-99BB-57E8AADA2064}" type="datetimeFigureOut">
              <a:rPr lang="en-US" smtClean="0"/>
              <a:t>2/23/2012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4301C4-11C2-417A-A95D-344D1505E3CB}"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288680-42A7-4A28-99BB-57E8AADA2064}" type="datetimeFigureOut">
              <a:rPr lang="en-US" smtClean="0"/>
              <a:t>2/23/2012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4301C4-11C2-417A-A95D-344D1505E3C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288680-42A7-4A28-99BB-57E8AADA2064}" type="datetimeFigureOut">
              <a:rPr lang="en-US" smtClean="0"/>
              <a:t>2/23/2012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4301C4-11C2-417A-A95D-344D1505E3C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288680-42A7-4A28-99BB-57E8AADA2064}" type="datetimeFigureOut">
              <a:rPr lang="en-US" smtClean="0"/>
              <a:t>2/23/2012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4301C4-11C2-417A-A95D-344D1505E3C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288680-42A7-4A28-99BB-57E8AADA2064}" type="datetimeFigureOut">
              <a:rPr lang="en-US" smtClean="0"/>
              <a:t>2/23/2012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4301C4-11C2-417A-A95D-344D1505E3C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C1288680-42A7-4A28-99BB-57E8AADA2064}" type="datetimeFigureOut">
              <a:rPr lang="en-US" smtClean="0"/>
              <a:t>2/23/2012</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E4301C4-11C2-417A-A95D-344D1505E3CB}"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www.calstate.edu/coast/index.asp"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csupomona.edu/~pbsiegel/phy404/classnotes.html" TargetMode="Externa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hyperlink" Target="http://asi.csufresno.edu/index.php/funding/ir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00012"/>
            <a:ext cx="5638800" cy="1905000"/>
          </a:xfrm>
        </p:spPr>
        <p:txBody>
          <a:bodyPr/>
          <a:lstStyle/>
          <a:p>
            <a:pPr marL="182880" indent="0">
              <a:buNone/>
            </a:pPr>
            <a:r>
              <a:rPr lang="en-US" sz="4000" dirty="0" smtClean="0">
                <a:solidFill>
                  <a:srgbClr val="0070C0"/>
                </a:solidFill>
              </a:rPr>
              <a:t>CSU High Energy Physics  Consortium</a:t>
            </a:r>
            <a:br>
              <a:rPr lang="en-US" sz="4000" dirty="0" smtClean="0">
                <a:solidFill>
                  <a:srgbClr val="0070C0"/>
                </a:solidFill>
              </a:rPr>
            </a:br>
            <a:r>
              <a:rPr lang="en-US" sz="4000" dirty="0" smtClean="0">
                <a:solidFill>
                  <a:srgbClr val="0070C0"/>
                </a:solidFill>
              </a:rPr>
              <a:t>Overview </a:t>
            </a:r>
            <a:endParaRPr lang="en-US" sz="4000" dirty="0">
              <a:solidFill>
                <a:srgbClr val="0070C0"/>
              </a:solidFill>
            </a:endParaRPr>
          </a:p>
        </p:txBody>
      </p:sp>
      <p:sp>
        <p:nvSpPr>
          <p:cNvPr id="3" name="Subtitle 2"/>
          <p:cNvSpPr>
            <a:spLocks noGrp="1"/>
          </p:cNvSpPr>
          <p:nvPr>
            <p:ph type="subTitle" idx="1"/>
          </p:nvPr>
        </p:nvSpPr>
        <p:spPr>
          <a:xfrm>
            <a:off x="495300" y="2362200"/>
            <a:ext cx="8153400" cy="3733800"/>
          </a:xfrm>
        </p:spPr>
        <p:txBody>
          <a:bodyPr>
            <a:normAutofit/>
          </a:bodyPr>
          <a:lstStyle/>
          <a:p>
            <a:pPr marL="342900" indent="-342900" algn="l">
              <a:buFont typeface="Arial" pitchFamily="34" charset="0"/>
              <a:buChar char="•"/>
            </a:pPr>
            <a:r>
              <a:rPr lang="en-US" sz="1800" b="1" dirty="0" smtClean="0">
                <a:solidFill>
                  <a:srgbClr val="FF0000"/>
                </a:solidFill>
              </a:rPr>
              <a:t>Why a CSU high energy physics (</a:t>
            </a:r>
            <a:r>
              <a:rPr lang="en-US" sz="1800" b="1" dirty="0" err="1" smtClean="0">
                <a:solidFill>
                  <a:srgbClr val="FF0000"/>
                </a:solidFill>
              </a:rPr>
              <a:t>hep</a:t>
            </a:r>
            <a:r>
              <a:rPr lang="en-US" sz="1800" b="1" dirty="0" smtClean="0">
                <a:solidFill>
                  <a:srgbClr val="FF0000"/>
                </a:solidFill>
              </a:rPr>
              <a:t>) consortium? – To pool resources and talent of faculty/students across the CSU to have an impact on large experiments on the LHC. </a:t>
            </a:r>
          </a:p>
          <a:p>
            <a:pPr marL="342900" indent="-342900" algn="l">
              <a:buFont typeface="Arial" pitchFamily="34" charset="0"/>
              <a:buChar char="•"/>
            </a:pPr>
            <a:endParaRPr lang="en-US" sz="1800" b="1" dirty="0">
              <a:solidFill>
                <a:srgbClr val="FF0000"/>
              </a:solidFill>
            </a:endParaRPr>
          </a:p>
          <a:p>
            <a:pPr marL="342900" indent="-342900" algn="l">
              <a:buFont typeface="Arial" pitchFamily="34" charset="0"/>
              <a:buChar char="•"/>
            </a:pPr>
            <a:r>
              <a:rPr lang="en-US" sz="1800" b="1" dirty="0" smtClean="0">
                <a:solidFill>
                  <a:srgbClr val="FF0000"/>
                </a:solidFill>
              </a:rPr>
              <a:t>The challenge – To compete with R1s which have more resources lower teaching load. </a:t>
            </a:r>
          </a:p>
          <a:p>
            <a:pPr marL="342900" indent="-342900" algn="l">
              <a:buFont typeface="Arial" pitchFamily="34" charset="0"/>
              <a:buChar char="•"/>
            </a:pPr>
            <a:endParaRPr lang="en-US" sz="1800" b="1" dirty="0">
              <a:solidFill>
                <a:srgbClr val="FF0000"/>
              </a:solidFill>
            </a:endParaRPr>
          </a:p>
          <a:p>
            <a:pPr marL="342900" indent="-342900" algn="l">
              <a:buFont typeface="Arial" pitchFamily="34" charset="0"/>
              <a:buChar char="•"/>
            </a:pPr>
            <a:r>
              <a:rPr lang="en-US" sz="1800" b="1" dirty="0" smtClean="0">
                <a:solidFill>
                  <a:srgbClr val="FF0000"/>
                </a:solidFill>
              </a:rPr>
              <a:t>The answer – By combining resources we hope to use the size of the entire CSU system to compensate for this disadvantage   </a:t>
            </a:r>
            <a:endParaRPr lang="en-US" sz="1800" b="1"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983241" cy="198324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0400" y="0"/>
            <a:ext cx="1983241" cy="1983241"/>
          </a:xfrm>
          <a:prstGeom prst="rect">
            <a:avLst/>
          </a:prstGeom>
        </p:spPr>
      </p:pic>
    </p:spTree>
    <p:extLst>
      <p:ext uri="{BB962C8B-B14F-4D97-AF65-F5344CB8AC3E}">
        <p14:creationId xmlns:p14="http://schemas.microsoft.com/office/powerpoint/2010/main" val="1501693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Current configuration of the CSU HEP consortium </a:t>
            </a:r>
            <a:endParaRPr lang="en-US" sz="4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78286" y="1719943"/>
            <a:ext cx="3143250" cy="3429000"/>
          </a:xfrm>
        </p:spPr>
      </p:pic>
      <p:sp>
        <p:nvSpPr>
          <p:cNvPr id="5" name="Subtitle 2"/>
          <p:cNvSpPr txBox="1">
            <a:spLocks/>
          </p:cNvSpPr>
          <p:nvPr/>
        </p:nvSpPr>
        <p:spPr>
          <a:xfrm>
            <a:off x="495300" y="1752600"/>
            <a:ext cx="5372100" cy="4572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r>
              <a:rPr lang="en-US" sz="1800" b="1" dirty="0" smtClean="0">
                <a:solidFill>
                  <a:srgbClr val="FF0000"/>
                </a:solidFill>
              </a:rPr>
              <a:t>Currently there are 13 campuses in the consortium. </a:t>
            </a:r>
          </a:p>
          <a:p>
            <a:endParaRPr lang="en-US" sz="1800" b="1" dirty="0" smtClean="0">
              <a:solidFill>
                <a:srgbClr val="FF0000"/>
              </a:solidFill>
            </a:endParaRPr>
          </a:p>
          <a:p>
            <a:r>
              <a:rPr lang="en-US" sz="1800" b="1" dirty="0" smtClean="0">
                <a:solidFill>
                  <a:srgbClr val="FF0000"/>
                </a:solidFill>
              </a:rPr>
              <a:t>Each campus has a liaison: (</a:t>
            </a:r>
            <a:r>
              <a:rPr lang="en-US" sz="1800" b="1" dirty="0" err="1" smtClean="0">
                <a:solidFill>
                  <a:srgbClr val="FF0000"/>
                </a:solidFill>
              </a:rPr>
              <a:t>i</a:t>
            </a:r>
            <a:r>
              <a:rPr lang="en-US" sz="1800" b="1" dirty="0" smtClean="0">
                <a:solidFill>
                  <a:srgbClr val="FF0000"/>
                </a:solidFill>
              </a:rPr>
              <a:t>) a point of contact for students looking for summer research; (ii) arranges colloquium talks. </a:t>
            </a:r>
          </a:p>
          <a:p>
            <a:endParaRPr lang="en-US" sz="1800" b="1" dirty="0" smtClean="0">
              <a:solidFill>
                <a:srgbClr val="FF0000"/>
              </a:solidFill>
            </a:endParaRPr>
          </a:p>
          <a:p>
            <a:r>
              <a:rPr lang="en-US" sz="1800" b="1" dirty="0" smtClean="0">
                <a:solidFill>
                  <a:srgbClr val="FF0000"/>
                </a:solidFill>
              </a:rPr>
              <a:t>The goal – more concrete consortium; more defined and expanded roles for liaison faculty and more benefits (release time, joint grants, </a:t>
            </a:r>
            <a:r>
              <a:rPr lang="en-US" sz="1800" b="1" dirty="0" err="1" smtClean="0">
                <a:solidFill>
                  <a:srgbClr val="FF0000"/>
                </a:solidFill>
              </a:rPr>
              <a:t>etc</a:t>
            </a:r>
            <a:r>
              <a:rPr lang="en-US" sz="1800" b="1" dirty="0" smtClean="0">
                <a:solidFill>
                  <a:srgbClr val="FF0000"/>
                </a:solidFill>
              </a:rPr>
              <a:t>). </a:t>
            </a:r>
            <a:endParaRPr lang="en-US" sz="1800" b="1" dirty="0">
              <a:solidFill>
                <a:srgbClr val="FF0000"/>
              </a:solidFill>
            </a:endParaRPr>
          </a:p>
        </p:txBody>
      </p:sp>
    </p:spTree>
    <p:extLst>
      <p:ext uri="{BB962C8B-B14F-4D97-AF65-F5344CB8AC3E}">
        <p14:creationId xmlns:p14="http://schemas.microsoft.com/office/powerpoint/2010/main" val="492886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838200"/>
          </a:xfrm>
        </p:spPr>
        <p:txBody>
          <a:bodyPr/>
          <a:lstStyle/>
          <a:p>
            <a:r>
              <a:rPr lang="en-US" sz="3600" dirty="0" smtClean="0"/>
              <a:t>Research </a:t>
            </a:r>
            <a:r>
              <a:rPr lang="en-US" sz="3600" dirty="0" smtClean="0"/>
              <a:t>opportunities</a:t>
            </a:r>
            <a:r>
              <a:rPr lang="en-US" sz="3600" dirty="0" smtClean="0"/>
              <a:t> for students</a:t>
            </a:r>
            <a:endParaRPr lang="en-US" sz="3600"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848977" y="2819400"/>
            <a:ext cx="5303733" cy="3699076"/>
          </a:xfrm>
        </p:spPr>
      </p:pic>
      <p:sp>
        <p:nvSpPr>
          <p:cNvPr id="5" name="Subtitle 2"/>
          <p:cNvSpPr txBox="1">
            <a:spLocks/>
          </p:cNvSpPr>
          <p:nvPr/>
        </p:nvSpPr>
        <p:spPr>
          <a:xfrm>
            <a:off x="381000" y="1295400"/>
            <a:ext cx="8610600" cy="441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r>
              <a:rPr lang="en-US" sz="1800" b="1" dirty="0" smtClean="0">
                <a:solidFill>
                  <a:srgbClr val="FF0000"/>
                </a:solidFill>
              </a:rPr>
              <a:t>Consortium opens up summer research for CSU Students at the LHC or US affiliate sites such as SLAC. </a:t>
            </a:r>
            <a:endParaRPr lang="en-US" sz="1800" b="1" dirty="0">
              <a:solidFill>
                <a:srgbClr val="FF0000"/>
              </a:solidFill>
            </a:endParaRPr>
          </a:p>
          <a:p>
            <a:r>
              <a:rPr lang="en-US" sz="1800" b="1" dirty="0" smtClean="0">
                <a:solidFill>
                  <a:srgbClr val="FF0000"/>
                </a:solidFill>
              </a:rPr>
              <a:t>ATLAS – </a:t>
            </a:r>
            <a:r>
              <a:rPr lang="en-US" sz="1800" b="1" dirty="0" err="1" smtClean="0">
                <a:solidFill>
                  <a:srgbClr val="FF0000"/>
                </a:solidFill>
              </a:rPr>
              <a:t>Yongsheng</a:t>
            </a:r>
            <a:r>
              <a:rPr lang="en-US" sz="1800" b="1" dirty="0" smtClean="0">
                <a:solidFill>
                  <a:srgbClr val="FF0000"/>
                </a:solidFill>
              </a:rPr>
              <a:t> </a:t>
            </a:r>
            <a:r>
              <a:rPr lang="en-US" sz="1800" b="1" dirty="0" err="1" smtClean="0">
                <a:solidFill>
                  <a:srgbClr val="FF0000"/>
                </a:solidFill>
              </a:rPr>
              <a:t>Gao</a:t>
            </a:r>
            <a:r>
              <a:rPr lang="en-US" sz="1800" b="1" dirty="0" smtClean="0">
                <a:solidFill>
                  <a:srgbClr val="FF0000"/>
                </a:solidFill>
              </a:rPr>
              <a:t>, ALICE – Jennifer </a:t>
            </a:r>
            <a:r>
              <a:rPr lang="en-US" sz="1800" b="1" dirty="0" err="1" smtClean="0">
                <a:solidFill>
                  <a:srgbClr val="FF0000"/>
                </a:solidFill>
              </a:rPr>
              <a:t>Klay</a:t>
            </a:r>
            <a:r>
              <a:rPr lang="en-US" sz="1800" b="1" dirty="0" smtClean="0">
                <a:solidFill>
                  <a:srgbClr val="FF0000"/>
                </a:solidFill>
              </a:rPr>
              <a:t>, </a:t>
            </a:r>
            <a:r>
              <a:rPr lang="en-US" sz="1800" b="1" dirty="0" smtClean="0">
                <a:solidFill>
                  <a:srgbClr val="FF0000"/>
                </a:solidFill>
              </a:rPr>
              <a:t>LHC computing – Cui Lin </a:t>
            </a:r>
          </a:p>
          <a:p>
            <a:r>
              <a:rPr lang="en-US" sz="1800" b="1" dirty="0" smtClean="0">
                <a:solidFill>
                  <a:srgbClr val="FF0000"/>
                </a:solidFill>
              </a:rPr>
              <a:t>Challenges </a:t>
            </a:r>
            <a:r>
              <a:rPr lang="en-US" sz="1800" b="1" dirty="0" smtClean="0">
                <a:solidFill>
                  <a:srgbClr val="FF0000"/>
                </a:solidFill>
              </a:rPr>
              <a:t>– funding for student research</a:t>
            </a:r>
            <a:endParaRPr lang="en-US" sz="1800" b="1" dirty="0">
              <a:solidFill>
                <a:srgbClr val="FF0000"/>
              </a:solidFill>
            </a:endParaRPr>
          </a:p>
        </p:txBody>
      </p:sp>
    </p:spTree>
    <p:extLst>
      <p:ext uri="{BB962C8B-B14F-4D97-AF65-F5344CB8AC3E}">
        <p14:creationId xmlns:p14="http://schemas.microsoft.com/office/powerpoint/2010/main" val="2595447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sz="4000" dirty="0" smtClean="0"/>
              <a:t>Faculty </a:t>
            </a:r>
            <a:r>
              <a:rPr lang="en-US" sz="4000" dirty="0" smtClean="0"/>
              <a:t>research opportunities</a:t>
            </a:r>
            <a:endParaRPr lang="en-US" sz="4000" dirty="0"/>
          </a:p>
        </p:txBody>
      </p:sp>
      <p:sp>
        <p:nvSpPr>
          <p:cNvPr id="3" name="Content Placeholder 2"/>
          <p:cNvSpPr>
            <a:spLocks noGrp="1"/>
          </p:cNvSpPr>
          <p:nvPr>
            <p:ph idx="1"/>
          </p:nvPr>
        </p:nvSpPr>
        <p:spPr>
          <a:xfrm>
            <a:off x="228600" y="1066800"/>
            <a:ext cx="8229600" cy="4525963"/>
          </a:xfrm>
        </p:spPr>
        <p:txBody>
          <a:bodyPr>
            <a:normAutofit/>
          </a:bodyPr>
          <a:lstStyle/>
          <a:p>
            <a:r>
              <a:rPr lang="en-US" sz="2000" b="1" dirty="0" smtClean="0">
                <a:solidFill>
                  <a:srgbClr val="FF0000"/>
                </a:solidFill>
              </a:rPr>
              <a:t>Joint external grant applications – Increase chance to obtain a large NSF/DOE grant. E.G. last years NSF-IRES submission. </a:t>
            </a:r>
          </a:p>
          <a:p>
            <a:r>
              <a:rPr lang="en-US" sz="2000" b="1" dirty="0" smtClean="0">
                <a:solidFill>
                  <a:srgbClr val="FF0000"/>
                </a:solidFill>
              </a:rPr>
              <a:t>Possibility for internal support (release time, summer salary) similar to COAST</a:t>
            </a:r>
            <a:r>
              <a:rPr lang="en-US" sz="2000" b="1" dirty="0">
                <a:solidFill>
                  <a:srgbClr val="FF0000"/>
                </a:solidFill>
              </a:rPr>
              <a:t>. </a:t>
            </a:r>
            <a:r>
              <a:rPr lang="en-US" sz="2000" b="1" dirty="0">
                <a:solidFill>
                  <a:srgbClr val="FF0000"/>
                </a:solidFill>
                <a:hlinkClick r:id="rId2"/>
              </a:rPr>
              <a:t>http://</a:t>
            </a:r>
            <a:r>
              <a:rPr lang="en-US" sz="2000" b="1" dirty="0" smtClean="0">
                <a:solidFill>
                  <a:srgbClr val="FF0000"/>
                </a:solidFill>
                <a:hlinkClick r:id="rId2"/>
              </a:rPr>
              <a:t>www.calstate.edu/coast/index.asp</a:t>
            </a:r>
            <a:r>
              <a:rPr lang="en-US" sz="2000" b="1" dirty="0" smtClean="0">
                <a:solidFill>
                  <a:srgbClr val="FF0000"/>
                </a:solidFill>
              </a:rPr>
              <a:t> </a:t>
            </a:r>
          </a:p>
          <a:p>
            <a:endParaRPr lang="en-US" sz="2000" b="1" dirty="0">
              <a:solidFill>
                <a:srgbClr val="FF0000"/>
              </a:solidFill>
            </a:endParaRPr>
          </a:p>
          <a:p>
            <a:endParaRPr lang="en-US" sz="2000" b="1" dirty="0" smtClean="0">
              <a:solidFill>
                <a:srgbClr val="FF0000"/>
              </a:solidFill>
            </a:endParaRPr>
          </a:p>
          <a:p>
            <a:endParaRPr lang="en-US" sz="2000" b="1" dirty="0">
              <a:solidFill>
                <a:srgbClr val="FF0000"/>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2590800"/>
            <a:ext cx="5867400" cy="983318"/>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 y="4005841"/>
            <a:ext cx="2438199" cy="2438199"/>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2000" y="4005841"/>
            <a:ext cx="2438400" cy="2438400"/>
          </a:xfrm>
          <a:prstGeom prst="rect">
            <a:avLst/>
          </a:prstGeom>
        </p:spPr>
      </p:pic>
    </p:spTree>
    <p:extLst>
      <p:ext uri="{BB962C8B-B14F-4D97-AF65-F5344CB8AC3E}">
        <p14:creationId xmlns:p14="http://schemas.microsoft.com/office/powerpoint/2010/main" val="2707978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lstStyle/>
          <a:p>
            <a:r>
              <a:rPr lang="en-US" sz="4400" dirty="0"/>
              <a:t>Faculty </a:t>
            </a:r>
            <a:r>
              <a:rPr lang="en-US" sz="4400" dirty="0" smtClean="0"/>
              <a:t>teaching </a:t>
            </a:r>
            <a:r>
              <a:rPr lang="en-US" sz="4400" dirty="0"/>
              <a:t>opportunities</a:t>
            </a:r>
          </a:p>
        </p:txBody>
      </p:sp>
      <p:sp>
        <p:nvSpPr>
          <p:cNvPr id="3" name="Content Placeholder 2"/>
          <p:cNvSpPr>
            <a:spLocks noGrp="1"/>
          </p:cNvSpPr>
          <p:nvPr>
            <p:ph idx="1"/>
          </p:nvPr>
        </p:nvSpPr>
        <p:spPr>
          <a:xfrm>
            <a:off x="0" y="1143000"/>
            <a:ext cx="9144000" cy="4525963"/>
          </a:xfrm>
        </p:spPr>
        <p:txBody>
          <a:bodyPr/>
          <a:lstStyle/>
          <a:p>
            <a:r>
              <a:rPr lang="en-US" b="1" dirty="0" smtClean="0">
                <a:solidFill>
                  <a:srgbClr val="FF0000"/>
                </a:solidFill>
              </a:rPr>
              <a:t>Possibility </a:t>
            </a:r>
            <a:r>
              <a:rPr lang="en-US" b="1" dirty="0">
                <a:solidFill>
                  <a:srgbClr val="FF0000"/>
                </a:solidFill>
              </a:rPr>
              <a:t>to teach particle </a:t>
            </a:r>
            <a:r>
              <a:rPr lang="en-US" b="1" dirty="0" smtClean="0">
                <a:solidFill>
                  <a:srgbClr val="FF0000"/>
                </a:solidFill>
              </a:rPr>
              <a:t>physics/computational </a:t>
            </a:r>
            <a:r>
              <a:rPr lang="en-US" b="1" dirty="0">
                <a:solidFill>
                  <a:srgbClr val="FF0000"/>
                </a:solidFill>
              </a:rPr>
              <a:t>courses </a:t>
            </a:r>
            <a:r>
              <a:rPr lang="en-US" b="1" dirty="0" smtClean="0">
                <a:solidFill>
                  <a:srgbClr val="FF0000"/>
                </a:solidFill>
              </a:rPr>
              <a:t>that </a:t>
            </a:r>
            <a:r>
              <a:rPr lang="en-US" b="1" dirty="0">
                <a:solidFill>
                  <a:srgbClr val="FF0000"/>
                </a:solidFill>
              </a:rPr>
              <a:t>might not run at a single </a:t>
            </a:r>
            <a:r>
              <a:rPr lang="en-US" b="1" dirty="0" smtClean="0">
                <a:solidFill>
                  <a:srgbClr val="FF0000"/>
                </a:solidFill>
              </a:rPr>
              <a:t>campus. For example </a:t>
            </a:r>
            <a:r>
              <a:rPr lang="en-US" sz="1600" b="1" dirty="0" smtClean="0">
                <a:solidFill>
                  <a:srgbClr val="FF0000"/>
                </a:solidFill>
                <a:hlinkClick r:id="rId2"/>
              </a:rPr>
              <a:t>http</a:t>
            </a:r>
            <a:r>
              <a:rPr lang="en-US" sz="1600" b="1" dirty="0">
                <a:solidFill>
                  <a:srgbClr val="FF0000"/>
                </a:solidFill>
                <a:hlinkClick r:id="rId2"/>
              </a:rPr>
              <a:t>://www.csupomona.edu/~pbsiegel/phy404/classnotes.html</a:t>
            </a:r>
            <a:r>
              <a:rPr lang="en-US" sz="1600" b="1" dirty="0">
                <a:solidFill>
                  <a:srgbClr val="FF0000"/>
                </a:solidFill>
              </a:rPr>
              <a:t> </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800" y="2449799"/>
            <a:ext cx="3352800" cy="4303199"/>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00600" y="2590800"/>
            <a:ext cx="4140233" cy="3200400"/>
          </a:xfrm>
          <a:prstGeom prst="rect">
            <a:avLst/>
          </a:prstGeom>
        </p:spPr>
      </p:pic>
    </p:spTree>
    <p:extLst>
      <p:ext uri="{BB962C8B-B14F-4D97-AF65-F5344CB8AC3E}">
        <p14:creationId xmlns:p14="http://schemas.microsoft.com/office/powerpoint/2010/main" val="3762358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lstStyle/>
          <a:p>
            <a:r>
              <a:rPr lang="en-US" sz="3200" dirty="0" smtClean="0"/>
              <a:t>Share ideas on research, teaching, funding</a:t>
            </a:r>
            <a:endParaRPr lang="en-US" sz="3200" dirty="0"/>
          </a:p>
        </p:txBody>
      </p:sp>
      <p:sp>
        <p:nvSpPr>
          <p:cNvPr id="3" name="Content Placeholder 2"/>
          <p:cNvSpPr>
            <a:spLocks noGrp="1"/>
          </p:cNvSpPr>
          <p:nvPr>
            <p:ph idx="1"/>
          </p:nvPr>
        </p:nvSpPr>
        <p:spPr>
          <a:xfrm>
            <a:off x="457200" y="914400"/>
            <a:ext cx="8229600" cy="5562600"/>
          </a:xfrm>
        </p:spPr>
        <p:txBody>
          <a:bodyPr>
            <a:normAutofit fontScale="85000" lnSpcReduction="20000"/>
          </a:bodyPr>
          <a:lstStyle/>
          <a:p>
            <a:r>
              <a:rPr lang="en-US" sz="1800" b="1" dirty="0" smtClean="0">
                <a:solidFill>
                  <a:srgbClr val="FF0000"/>
                </a:solidFill>
              </a:rPr>
              <a:t>By sharing ideas  and collaborating we can find what works well at different campuses and try to uses this at our own campus.</a:t>
            </a:r>
          </a:p>
          <a:p>
            <a:endParaRPr lang="en-US" sz="1800" b="1" dirty="0">
              <a:solidFill>
                <a:srgbClr val="FF0000"/>
              </a:solidFill>
            </a:endParaRPr>
          </a:p>
          <a:p>
            <a:r>
              <a:rPr lang="en-US" sz="1800" b="1" dirty="0" smtClean="0">
                <a:solidFill>
                  <a:srgbClr val="FF0000"/>
                </a:solidFill>
              </a:rPr>
              <a:t>Example – IRA funding</a:t>
            </a:r>
          </a:p>
          <a:p>
            <a:pPr marL="0" indent="0" algn="ctr">
              <a:buNone/>
            </a:pPr>
            <a:r>
              <a:rPr lang="en-US" sz="1800" b="1" u="sng" dirty="0" smtClean="0"/>
              <a:t>I.R.A</a:t>
            </a:r>
            <a:endParaRPr lang="en-US" sz="1800" dirty="0"/>
          </a:p>
          <a:p>
            <a:pPr marL="0" indent="0" algn="ctr">
              <a:buNone/>
            </a:pPr>
            <a:r>
              <a:rPr lang="en-US" sz="1800" b="1" u="sng" dirty="0"/>
              <a:t>Instructionally Related Activities</a:t>
            </a:r>
            <a:endParaRPr lang="en-US" sz="1800" dirty="0"/>
          </a:p>
          <a:p>
            <a:pPr marL="0" indent="0">
              <a:buNone/>
            </a:pPr>
            <a:r>
              <a:rPr lang="en-US" sz="1800" b="1" dirty="0"/>
              <a:t>What are Instructionally Related Activities? </a:t>
            </a:r>
            <a:endParaRPr lang="en-US" sz="1800" dirty="0"/>
          </a:p>
          <a:p>
            <a:pPr marL="0" indent="0">
              <a:buNone/>
            </a:pPr>
            <a:r>
              <a:rPr lang="en-US" sz="1800" i="1" dirty="0"/>
              <a:t>Each student contributes $40 to the IRA fund each semester. These funds are distributed to various programs, events, and projects in which students participate.</a:t>
            </a:r>
            <a:endParaRPr lang="en-US" sz="1800" dirty="0"/>
          </a:p>
          <a:p>
            <a:pPr marL="0" indent="0">
              <a:buNone/>
            </a:pPr>
            <a:r>
              <a:rPr lang="en-US" sz="1800" i="1" dirty="0"/>
              <a:t>The Instructionally Related Activity (IRA) Fee provides funding for activities and laboratory experiences that are partially sponsored by an academic program, discipline, or department and that are integrally related to its instructional offerings. These activities include those which are essential to providing a quality educational program and that constitute a vital and/or enhanced instructional experience for students. Activities funded through this fee shall include, but not limited to, the following: Agricultural Judging, Art Exhibits, Athletics, Drama and Musical Productions, Forensics, Music and Dance Performance, Publications, Radio, Television, and Film Productions.</a:t>
            </a:r>
            <a:r>
              <a:rPr lang="en-US" sz="1800" dirty="0"/>
              <a:t> </a:t>
            </a:r>
            <a:endParaRPr lang="en-US" sz="1800" dirty="0" smtClean="0"/>
          </a:p>
          <a:p>
            <a:pPr marL="0" indent="0">
              <a:buNone/>
            </a:pPr>
            <a:r>
              <a:rPr lang="en-US" sz="1800" dirty="0"/>
              <a:t> </a:t>
            </a:r>
          </a:p>
          <a:p>
            <a:pPr marL="0" indent="0">
              <a:buNone/>
            </a:pPr>
            <a:r>
              <a:rPr lang="en-US" sz="1800" b="1" dirty="0"/>
              <a:t>Eligibility Criteria</a:t>
            </a:r>
            <a:r>
              <a:rPr lang="en-US" sz="1800" dirty="0"/>
              <a:t> </a:t>
            </a:r>
            <a:endParaRPr lang="en-US" sz="1800" dirty="0"/>
          </a:p>
          <a:p>
            <a:pPr marL="0" indent="0">
              <a:buNone/>
            </a:pPr>
            <a:r>
              <a:rPr lang="en-US" sz="1800" i="1" dirty="0"/>
              <a:t>To be eligible, activities must: (a) be discipline/departmentally based and sponsored, (b) be integral to course offerings, (c) be intensive, structured activities, (d) require active rather than passive student involvement, (e) engage students in performances, presentations, or competitions that demonstrate skills from participation in intensive class </a:t>
            </a:r>
            <a:r>
              <a:rPr lang="en-US" sz="1800" i="1" dirty="0" smtClean="0"/>
              <a:t>work</a:t>
            </a:r>
          </a:p>
          <a:p>
            <a:pPr marL="0" indent="0">
              <a:buNone/>
            </a:pPr>
            <a:r>
              <a:rPr lang="en-US" sz="1800" dirty="0">
                <a:hlinkClick r:id="rId2"/>
              </a:rPr>
              <a:t>http://</a:t>
            </a:r>
            <a:r>
              <a:rPr lang="en-US" sz="1800" dirty="0" smtClean="0">
                <a:hlinkClick r:id="rId2"/>
              </a:rPr>
              <a:t>asi.csufresno.edu/index.php/funding/ira</a:t>
            </a:r>
            <a:r>
              <a:rPr lang="en-US" sz="1800" dirty="0" smtClean="0"/>
              <a:t> </a:t>
            </a:r>
            <a:endParaRPr lang="en-US" sz="1800" dirty="0"/>
          </a:p>
          <a:p>
            <a:endParaRPr lang="en-US" sz="1800" b="1" dirty="0">
              <a:solidFill>
                <a:srgbClr val="FF0000"/>
              </a:solidFill>
            </a:endParaRPr>
          </a:p>
        </p:txBody>
      </p:sp>
    </p:spTree>
    <p:extLst>
      <p:ext uri="{BB962C8B-B14F-4D97-AF65-F5344CB8AC3E}">
        <p14:creationId xmlns:p14="http://schemas.microsoft.com/office/powerpoint/2010/main" val="19999902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223</TotalTime>
  <Words>440</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Executive</vt:lpstr>
      <vt:lpstr>CSU High Energy Physics  Consortium Overview </vt:lpstr>
      <vt:lpstr>Current configuration of the CSU HEP consortium </vt:lpstr>
      <vt:lpstr>Research opportunities for students</vt:lpstr>
      <vt:lpstr>Faculty research opportunities</vt:lpstr>
      <vt:lpstr>Faculty teaching opportunities</vt:lpstr>
      <vt:lpstr>Share ideas on research, teaching, funding</vt:lpstr>
    </vt:vector>
  </TitlesOfParts>
  <Company>CSM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CSU High Energy Physics Consortium—Overview </dc:title>
  <dc:creator>CSM</dc:creator>
  <cp:lastModifiedBy>CSM</cp:lastModifiedBy>
  <cp:revision>16</cp:revision>
  <dcterms:created xsi:type="dcterms:W3CDTF">2012-02-12T18:35:57Z</dcterms:created>
  <dcterms:modified xsi:type="dcterms:W3CDTF">2012-02-24T07:36:39Z</dcterms:modified>
</cp:coreProperties>
</file>